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2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srgbClr val="ff0000"/>
    </p:penClr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howOutlineIcons="0" vertBarState="maximized">
    <p:restoredLeft sz="13470"/>
    <p:restoredTop sz="97022"/>
  </p:normalViewPr>
  <p:slideViewPr>
    <p:cSldViewPr>
      <p:cViewPr varScale="1">
        <p:scale>
          <a:sx n="82" d="100"/>
          <a:sy n="82" d="100"/>
        </p:scale>
        <p:origin x="-1560" y="-91"/>
      </p:cViewPr>
      <p:guideLst>
        <p:guide orient="horz" pos="2156"/>
        <p:guide pos="2878"/>
        <p:guide pos="-94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presProps" Target="presProps.xml"  /><Relationship Id="rId43" Type="http://schemas.openxmlformats.org/officeDocument/2006/relationships/viewProps" Target="viewProps.xml"  /><Relationship Id="rId44" Type="http://schemas.openxmlformats.org/officeDocument/2006/relationships/theme" Target="theme/theme1.xml"  /><Relationship Id="rId45" Type="http://schemas.openxmlformats.org/officeDocument/2006/relationships/tableStyles" Target="tableStyles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409FC3D0-1572-4F7A-8F7F-A675F7981F1D}" type="datetime1">
              <a:rPr lang="ko-KR" altLang="en-US"/>
              <a:pPr lvl="0">
                <a:defRPr lang="ko-KR" altLang="en-US"/>
              </a:pPr>
              <a:t>2017-02-20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F2045C3-483F-491C-B81F-B818FF1ADAE6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F2045C3-483F-491C-B81F-B818FF1ADAE6}" type="slidenum">
              <a:rPr lang="ko-KR" altLang="en-US"/>
              <a:pPr lvl="0">
                <a:defRPr lang="ko-KR" altLang="en-US"/>
              </a:pPr>
              <a:t>3</a:t>
            </a:fld>
            <a:endParaRPr lang="ko-KR" altLang="en-US"/>
          </a:p>
        </p:txBody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62400" y="4343400"/>
            <a:ext cx="51816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altLang="ko-K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962400" y="5181600"/>
            <a:ext cx="5181600" cy="457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마스터 부제목 스타일 편집</a:t>
            </a:r>
            <a:endParaRPr lang="en-US" altLang="ko-KR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F4057CB1-EDDA-4657-BC9C-96508E2897D8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09EB2B-6823-4136-A230-79B8D5B4F228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83FF61-BDD3-4960-AFEC-219EC7DC3DE0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AE4C74-81DF-42A7-B7D5-3A35B1C97DEE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ACDF49-6896-46B3-ABF7-069B3CDD39A1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A826F1-CC8F-48B7-890E-D9D88836C9F2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1B6559-D17D-4B16-A5A0-14F42965E716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6BC72E-6146-46B0-9B9A-86C0E00CA3D5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D72CA2-2089-4403-A970-C272928BC7F3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D7BF21-63BE-4802-9960-2B7B1974996A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06363C-004B-4A13-9CEE-9D40C74EFDE3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13" Type="http://schemas.openxmlformats.org/officeDocument/2006/relationships/image" Target="../media/image2.jpeg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74638"/>
            <a:ext cx="8153400" cy="102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en-US" altLang="ko-KR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altLang="ko-KR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굴림" charset="-127"/>
              </a:defRPr>
            </a:lvl1pPr>
          </a:lstStyle>
          <a:p>
            <a:endParaRPr lang="en-US" altLang="ko-K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굴림" charset="-127"/>
              </a:defRPr>
            </a:lvl1pPr>
          </a:lstStyle>
          <a:p>
            <a:endParaRPr lang="en-US" altLang="ko-K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굴림" charset="-127"/>
              </a:defRPr>
            </a:lvl1pPr>
          </a:lstStyle>
          <a:p>
            <a:fld id="{AFCEB75C-B87C-4ECE-86D6-732903688F54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006699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006699"/>
          </a:solidFill>
          <a:latin typeface="Century Gothic" pitchFamily="34" charset="0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006699"/>
          </a:solidFill>
          <a:latin typeface="Century Gothic" pitchFamily="34" charset="0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006699"/>
          </a:solidFill>
          <a:latin typeface="Century Gothic" pitchFamily="34" charset="0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006699"/>
          </a:solidFill>
          <a:latin typeface="Century Gothic" pitchFamily="34" charset="0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006699"/>
          </a:solidFill>
          <a:latin typeface="Century Gothic" pitchFamily="34" charset="0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006699"/>
          </a:solidFill>
          <a:latin typeface="Century Gothic" pitchFamily="34" charset="0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006699"/>
          </a:solidFill>
          <a:latin typeface="Century Gothic" pitchFamily="34" charset="0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006699"/>
          </a:solidFill>
          <a:latin typeface="Century Gothic" pitchFamily="34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har char="•"/>
        <a:defRPr sz="2400">
          <a:solidFill>
            <a:srgbClr val="FF6600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rgbClr val="FF6600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>
          <a:solidFill>
            <a:srgbClr val="FF6600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1600">
          <a:solidFill>
            <a:srgbClr val="FF6600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1600">
          <a:solidFill>
            <a:srgbClr val="FF6600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1600">
          <a:solidFill>
            <a:srgbClr val="FF6600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1600">
          <a:solidFill>
            <a:srgbClr val="FF6600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1600">
          <a:solidFill>
            <a:srgbClr val="FF6600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1600">
          <a:solidFill>
            <a:srgbClr val="FF6600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Relationship Id="rId3" Type="http://schemas.openxmlformats.org/officeDocument/2006/relationships/image" Target="../media/image3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Relationship Id="rId3" Type="http://schemas.openxmlformats.org/officeDocument/2006/relationships/image" Target="../media/image3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png"  /><Relationship Id="rId3" Type="http://schemas.openxmlformats.org/officeDocument/2006/relationships/image" Target="../media/image37.png"  /><Relationship Id="rId4" Type="http://schemas.openxmlformats.org/officeDocument/2006/relationships/image" Target="../media/image3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png"  /><Relationship Id="rId3" Type="http://schemas.openxmlformats.org/officeDocument/2006/relationships/image" Target="../media/image39.png"  /><Relationship Id="rId4" Type="http://schemas.openxmlformats.org/officeDocument/2006/relationships/image" Target="../media/image40.png"  /><Relationship Id="rId5" Type="http://schemas.openxmlformats.org/officeDocument/2006/relationships/image" Target="../media/image41.png"  /><Relationship Id="rId6" Type="http://schemas.openxmlformats.org/officeDocument/2006/relationships/image" Target="../media/image15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27.png"  /><Relationship Id="rId11" Type="http://schemas.openxmlformats.org/officeDocument/2006/relationships/image" Target="../media/image29.png"  /><Relationship Id="rId2" Type="http://schemas.openxmlformats.org/officeDocument/2006/relationships/image" Target="../media/image42.png"  /><Relationship Id="rId3" Type="http://schemas.openxmlformats.org/officeDocument/2006/relationships/image" Target="../media/image21.png"  /><Relationship Id="rId4" Type="http://schemas.openxmlformats.org/officeDocument/2006/relationships/image" Target="../media/image43.png"  /><Relationship Id="rId5" Type="http://schemas.openxmlformats.org/officeDocument/2006/relationships/image" Target="../media/image36.png"  /><Relationship Id="rId6" Type="http://schemas.openxmlformats.org/officeDocument/2006/relationships/image" Target="../media/image22.png"  /><Relationship Id="rId7" Type="http://schemas.openxmlformats.org/officeDocument/2006/relationships/image" Target="../media/image44.png"  /><Relationship Id="rId8" Type="http://schemas.openxmlformats.org/officeDocument/2006/relationships/image" Target="../media/image16.png"  /><Relationship Id="rId9" Type="http://schemas.openxmlformats.org/officeDocument/2006/relationships/image" Target="../media/image28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6.jpeg"  /><Relationship Id="rId3" Type="http://schemas.openxmlformats.org/officeDocument/2006/relationships/image" Target="../media/image47.jpeg"  /><Relationship Id="rId4" Type="http://schemas.openxmlformats.org/officeDocument/2006/relationships/image" Target="../media/image29.png"  /><Relationship Id="rId5" Type="http://schemas.openxmlformats.org/officeDocument/2006/relationships/image" Target="../media/image28.png"  /><Relationship Id="rId6" Type="http://schemas.openxmlformats.org/officeDocument/2006/relationships/image" Target="../media/image33.png"  /><Relationship Id="rId7" Type="http://schemas.openxmlformats.org/officeDocument/2006/relationships/image" Target="../media/image21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github.com/moondada125/YS" TargetMode="External"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8.jpeg"  /><Relationship Id="rId3" Type="http://schemas.openxmlformats.org/officeDocument/2006/relationships/image" Target="../media/image49.png"  /><Relationship Id="rId4" Type="http://schemas.openxmlformats.org/officeDocument/2006/relationships/image" Target="../media/image50.png"  /><Relationship Id="rId5" Type="http://schemas.openxmlformats.org/officeDocument/2006/relationships/image" Target="../media/image51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Relationship Id="rId3" Type="http://schemas.openxmlformats.org/officeDocument/2006/relationships/image" Target="../media/image10.png"  /><Relationship Id="rId4" Type="http://schemas.openxmlformats.org/officeDocument/2006/relationships/image" Target="../media/image36.png"  /><Relationship Id="rId5" Type="http://schemas.openxmlformats.org/officeDocument/2006/relationships/image" Target="../media/image10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://cafe.naver.com/pipc" TargetMode="External" /><Relationship Id="rId3" Type="http://schemas.openxmlformats.org/officeDocument/2006/relationships/hyperlink" Target="http://www.rasplay.org/" TargetMode="External"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2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Relationship Id="rId7" Type="http://schemas.openxmlformats.org/officeDocument/2006/relationships/image" Target="../media/image10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5.png"  /><Relationship Id="rId7" Type="http://schemas.openxmlformats.org/officeDocument/2006/relationships/image" Target="../media/image16.png"  /><Relationship Id="rId8" Type="http://schemas.openxmlformats.org/officeDocument/2006/relationships/image" Target="../media/image1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Relationship Id="rId4" Type="http://schemas.openxmlformats.org/officeDocument/2006/relationships/image" Target="../media/image16.png"  /><Relationship Id="rId5" Type="http://schemas.openxmlformats.org/officeDocument/2006/relationships/image" Target="../media/image20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Relationship Id="rId5" Type="http://schemas.openxmlformats.org/officeDocument/2006/relationships/image" Target="../media/image26.png"  /><Relationship Id="rId6" Type="http://schemas.openxmlformats.org/officeDocument/2006/relationships/image" Target="../media/image27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Relationship Id="rId4" Type="http://schemas.openxmlformats.org/officeDocument/2006/relationships/image" Target="../media/image30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11560" y="1124745"/>
            <a:ext cx="8424936" cy="56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solidFill>
                  <a:srgbClr val="002060"/>
                </a:solidFill>
              </a:rPr>
              <a:t>스마트폰을 이용한 가전기기 제어</a:t>
            </a:r>
          </a:p>
        </p:txBody>
      </p:sp>
      <p:sp>
        <p:nvSpPr>
          <p:cNvPr id="2" name="부제목 1"/>
          <p:cNvSpPr>
            <a:spLocks noGrp="1"/>
          </p:cNvSpPr>
          <p:nvPr>
            <p:ph type="subTitle" idx="1"/>
          </p:nvPr>
        </p:nvSpPr>
        <p:spPr>
          <a:xfrm>
            <a:off x="611560" y="6021288"/>
            <a:ext cx="5181600" cy="457200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>
                <a:solidFill>
                  <a:schemeClr val="accent2">
                    <a:lumMod val="50000"/>
                  </a:schemeClr>
                </a:solidFill>
              </a:rPr>
              <a:t>종합설계제안서</a:t>
            </a:r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4788024" y="4653136"/>
            <a:ext cx="4176464" cy="864096"/>
          </a:xfrm>
        </p:spPr>
        <p:txBody>
          <a:bodyPr/>
          <a:lstStyle/>
          <a:p>
            <a:pPr>
              <a:spcBef>
                <a:spcPct val="20000"/>
              </a:spcBef>
              <a:defRPr lang="ko-KR"/>
            </a:pPr>
            <a:r>
              <a:rPr lang="en-US" altLang="ko-KR" sz="2000">
                <a:solidFill>
                  <a:schemeClr val="accent2">
                    <a:lumMod val="75000"/>
                  </a:schemeClr>
                </a:solidFill>
              </a:rPr>
              <a:t>2014152047 </a:t>
            </a:r>
            <a:r>
              <a:rPr lang="ko-KR" altLang="en-US" sz="2000">
                <a:solidFill>
                  <a:schemeClr val="accent2">
                    <a:lumMod val="75000"/>
                  </a:schemeClr>
                </a:solidFill>
              </a:rPr>
              <a:t>백승범 컴퓨터 공학과</a:t>
            </a:r>
            <a:r>
              <a:rPr lang="en-US" altLang="ko-KR" sz="200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ko-KR" sz="200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altLang="ko-KR" sz="2000">
                <a:solidFill>
                  <a:schemeClr val="accent2">
                    <a:lumMod val="75000"/>
                  </a:schemeClr>
                </a:solidFill>
              </a:rPr>
              <a:t>2014154043 </a:t>
            </a:r>
            <a:r>
              <a:rPr lang="ko-KR" altLang="en-US" sz="2000">
                <a:solidFill>
                  <a:schemeClr val="accent2">
                    <a:lumMod val="75000"/>
                  </a:schemeClr>
                </a:solidFill>
              </a:rPr>
              <a:t>김용휘 컴퓨터 공학과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3568" y="1726688"/>
            <a:ext cx="85689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400" b="1">
                <a:solidFill>
                  <a:srgbClr val="002060"/>
                </a:solidFill>
              </a:rPr>
              <a:t>Device Control using Smart Phone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환경설정</a:t>
            </a:r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827584" y="2027496"/>
          <a:ext cx="5652628" cy="1409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2628"/>
              </a:tblGrid>
              <a:tr h="460603">
                <a:tc>
                  <a:txBody>
                    <a:bodyPr vert="horz" lIns="91440" tIns="45720" rIns="91440" bIns="45720" anchor="t" anchorCtr="0"/>
                    <a:p>
                      <a:pPr marL="0" indent="0" algn="ctr" defTabSz="87187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조도에 따른  환경설정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/>
                </a:tc>
              </a:tr>
              <a:tr h="474419">
                <a:tc>
                  <a:txBody>
                    <a:bodyPr vert="horz" lIns="91440" tIns="45720" rIns="91440" bIns="45720" anchor="t" anchorCtr="0"/>
                    <a:p>
                      <a:pPr marL="0" indent="0" algn="ctr" defTabSz="87187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/>
                        <a:t>빛의 밝기가 </a:t>
                      </a:r>
                      <a:r>
                        <a:rPr lang="en-US" altLang="ko-KR"/>
                        <a:t>1000lux </a:t>
                      </a:r>
                      <a:r>
                        <a:rPr lang="ko-KR" altLang="en-US"/>
                        <a:t>이상</a:t>
                      </a:r>
                      <a:r>
                        <a:rPr lang="en-US" altLang="ko-KR"/>
                        <a:t> </a:t>
                      </a:r>
                      <a:r>
                        <a:rPr lang="ko-KR" altLang="en-US"/>
                        <a:t>때는 커튼을 내림</a:t>
                      </a:r>
                      <a:endParaRPr lang="en-US" altLang="ko-KR"/>
                    </a:p>
                  </a:txBody>
                  <a:tcPr marL="91440" marR="91440"/>
                </a:tc>
              </a:tr>
              <a:tr h="474419">
                <a:tc>
                  <a:txBody>
                    <a:bodyPr vert="horz" lIns="91440" tIns="45720" rIns="91440" bIns="45720" anchor="t" anchorCtr="0"/>
                    <a:p>
                      <a:pPr marL="0" indent="0" algn="ctr" defTabSz="87187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/>
                        <a:t>빛의 밝기가 </a:t>
                      </a:r>
                      <a:r>
                        <a:rPr lang="en-US" altLang="ko-KR"/>
                        <a:t>1000lux </a:t>
                      </a:r>
                      <a:r>
                        <a:rPr lang="ko-KR" altLang="en-US"/>
                        <a:t>이하일 때는 커튼을 올림</a:t>
                      </a:r>
                      <a:endParaRPr lang="en-US" altLang="ko-KR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3558281" y="4041068"/>
          <a:ext cx="5345430" cy="1764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5430"/>
              </a:tblGrid>
              <a:tr h="694304">
                <a:tc>
                  <a:txBody>
                    <a:bodyPr vert="horz" lIns="91440" tIns="45720" rIns="91440" bIns="45720" anchor="ctr" anchorCtr="0"/>
                    <a:p>
                      <a:pPr marL="0" indent="0" algn="ctr" defTabSz="87187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카메라 자동 촬영 설정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1069891">
                <a:tc>
                  <a:txBody>
                    <a:bodyPr vert="horz" lIns="91440" tIns="45720" rIns="91440" bIns="45720" anchor="t" anchorCtr="0"/>
                    <a:p>
                      <a:pPr marL="0" indent="0" algn="ctr" defTabSz="87187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/>
                        <a:t>초음파 센서를 이용</a:t>
                      </a:r>
                      <a:endParaRPr lang="ko-KR" altLang="en-US"/>
                    </a:p>
                    <a:p>
                      <a:pPr marL="0" indent="0" algn="ctr" defTabSz="87187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/>
                        <a:t>10초이상  문 앞에  물체가 감지되면</a:t>
                      </a:r>
                      <a:endParaRPr lang="ko-KR" altLang="en-US"/>
                    </a:p>
                    <a:p>
                      <a:pPr marL="0" indent="0" algn="ctr" defTabSz="87187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/>
                        <a:t> 사진을 찍어 핸드폰에 전송</a:t>
                      </a:r>
                      <a:endParaRPr lang="en-US" altLang="ko-KR"/>
                    </a:p>
                  </a:txBody>
                  <a:tcPr marL="91440" marR="91440"/>
                </a:tc>
              </a:tr>
            </a:tbl>
          </a:graphicData>
        </a:graphic>
      </p:graphicFrame>
      <p:pic>
        <p:nvPicPr>
          <p:cNvPr id="10" name="Picture 2" descr="C:\Users\백승범\Desktop\말똥가리\조도센서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480212" y="2024844"/>
            <a:ext cx="1908212" cy="1440160"/>
          </a:xfrm>
          <a:prstGeom prst="rect">
            <a:avLst/>
          </a:prstGeom>
          <a:noFill/>
        </p:spPr>
      </p:pic>
      <p:pic>
        <p:nvPicPr>
          <p:cNvPr id="11" name="Picture 2" descr="C:\Users\백승범\Desktop\말똥가리\초음파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27584" y="4024991"/>
            <a:ext cx="2736304" cy="176395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초음파 센서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040510" y="1826817"/>
            <a:ext cx="216027" cy="4428519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601192" y="1698497"/>
            <a:ext cx="216027" cy="1872234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588250" y="4473131"/>
            <a:ext cx="216027" cy="1872234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 flipH="1">
            <a:off x="6595248" y="3570731"/>
            <a:ext cx="54006" cy="902399"/>
          </a:xfrm>
          <a:prstGeom prst="rect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83626" y="3703006"/>
            <a:ext cx="1129794" cy="67614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2738775" y="3570731"/>
            <a:ext cx="3528441" cy="652653"/>
            <a:chOff x="2771774" y="2920365"/>
            <a:chExt cx="3528441" cy="652653"/>
          </a:xfrm>
        </p:grpSpPr>
        <p:sp>
          <p:nvSpPr>
            <p:cNvPr id="10" name="오른쪽 화살표 9"/>
            <p:cNvSpPr/>
            <p:nvPr/>
          </p:nvSpPr>
          <p:spPr>
            <a:xfrm>
              <a:off x="2771774" y="3212973"/>
              <a:ext cx="3528441" cy="36004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923919" y="2920365"/>
              <a:ext cx="93611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dirty="0" smtClean="0"/>
                <a:t>200cm</a:t>
              </a:r>
              <a:endParaRPr lang="en-US" altLang="ko-KR" dirty="0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3098819" y="2370622"/>
            <a:ext cx="2520315" cy="93611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dirty="0">
                <a:solidFill>
                  <a:schemeClr val="tx1"/>
                </a:solidFill>
              </a:rPr>
              <a:t>평소에는 200</a:t>
            </a:r>
            <a:r>
              <a:rPr lang="en-US" altLang="ko-KR" dirty="0">
                <a:solidFill>
                  <a:schemeClr val="tx1"/>
                </a:solidFill>
              </a:rPr>
              <a:t>cm</a:t>
            </a:r>
            <a:r>
              <a:rPr lang="ko-KR" altLang="en-US" dirty="0">
                <a:solidFill>
                  <a:schemeClr val="tx1"/>
                </a:solidFill>
              </a:rPr>
              <a:t>로</a:t>
            </a:r>
          </a:p>
          <a:p>
            <a:pPr algn="ctr">
              <a:defRPr lang="ko-KR" altLang="en-US"/>
            </a:pPr>
            <a:r>
              <a:rPr lang="ko-KR" altLang="en-US" dirty="0">
                <a:solidFill>
                  <a:schemeClr val="tx1"/>
                </a:solidFill>
              </a:rPr>
              <a:t>측정됨</a:t>
            </a:r>
          </a:p>
        </p:txBody>
      </p:sp>
    </p:spTree>
    <p:extLst>
      <p:ext uri="{BB962C8B-B14F-4D97-AF65-F5344CB8AC3E}">
        <p14:creationId xmlns:p14="http://schemas.microsoft.com/office/powerpoint/2010/main" val="147320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초음파 센서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72022" y="1669556"/>
            <a:ext cx="236436" cy="4493554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531383" y="3211096"/>
            <a:ext cx="108014" cy="1152144"/>
          </a:xfrm>
          <a:prstGeom prst="rect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47228" y="3419738"/>
            <a:ext cx="1236529" cy="67614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 rot="0">
            <a:off x="2843808" y="3414928"/>
            <a:ext cx="2664296" cy="652653"/>
            <a:chOff x="2771774" y="2920365"/>
            <a:chExt cx="3528441" cy="652653"/>
          </a:xfrm>
        </p:grpSpPr>
        <p:sp>
          <p:nvSpPr>
            <p:cNvPr id="10" name="오른쪽 화살표 9"/>
            <p:cNvSpPr/>
            <p:nvPr/>
          </p:nvSpPr>
          <p:spPr>
            <a:xfrm>
              <a:off x="2771774" y="3212973"/>
              <a:ext cx="3528441" cy="36004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923912" y="2920363"/>
              <a:ext cx="146573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/>
                <a:t>150cm</a:t>
              </a:r>
              <a:endParaRPr lang="en-US" altLang="ko-KR"/>
            </a:p>
          </p:txBody>
        </p:sp>
      </p:grpSp>
      <p:grpSp>
        <p:nvGrpSpPr>
          <p:cNvPr id="13" name="그룹 12"/>
          <p:cNvGrpSpPr/>
          <p:nvPr/>
        </p:nvGrpSpPr>
        <p:grpSpPr>
          <a:xfrm rot="0">
            <a:off x="5660483" y="3285035"/>
            <a:ext cx="630495" cy="1152144"/>
            <a:chOff x="5796153" y="2852928"/>
            <a:chExt cx="576072" cy="1152144"/>
          </a:xfrm>
        </p:grpSpPr>
        <p:sp>
          <p:nvSpPr>
            <p:cNvPr id="14" name="타원 13"/>
            <p:cNvSpPr/>
            <p:nvPr/>
          </p:nvSpPr>
          <p:spPr>
            <a:xfrm>
              <a:off x="5868162" y="2852928"/>
              <a:ext cx="432054" cy="393763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순서도: 병합 14"/>
            <p:cNvSpPr/>
            <p:nvPr/>
          </p:nvSpPr>
          <p:spPr>
            <a:xfrm>
              <a:off x="5796153" y="3246691"/>
              <a:ext cx="576072" cy="758380"/>
            </a:xfrm>
            <a:prstGeom prst="flowChartMerg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6" name="위로 굽은 화살표 15"/>
          <p:cNvSpPr/>
          <p:nvPr/>
        </p:nvSpPr>
        <p:spPr>
          <a:xfrm rot="16212046" flipH="1">
            <a:off x="6646833" y="3348948"/>
            <a:ext cx="629269" cy="749954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531383" y="1507751"/>
            <a:ext cx="216027" cy="1872234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533233" y="4363240"/>
            <a:ext cx="236436" cy="1872234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938661" y="2132856"/>
            <a:ext cx="2994853" cy="93611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tx1"/>
                </a:solidFill>
              </a:rPr>
              <a:t>사람이 침입하게 되면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defRPr lang="ko-KR" altLang="en-US"/>
            </a:pPr>
            <a:r>
              <a:rPr lang="ko-KR" altLang="en-US">
                <a:solidFill>
                  <a:schemeClr val="tx1"/>
                </a:solidFill>
              </a:rPr>
              <a:t>측정되는 거리가 줄어듬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710137" y="4721273"/>
            <a:ext cx="3467725" cy="1156168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tx1"/>
                </a:solidFill>
              </a:rPr>
              <a:t>초기값 </a:t>
            </a:r>
            <a:r>
              <a:rPr lang="en-US" altLang="ko-KR">
                <a:solidFill>
                  <a:schemeClr val="tx1"/>
                </a:solidFill>
              </a:rPr>
              <a:t>200cm</a:t>
            </a:r>
            <a:r>
              <a:rPr lang="ko-KR" altLang="en-US">
                <a:solidFill>
                  <a:schemeClr val="tx1"/>
                </a:solidFill>
              </a:rPr>
              <a:t>보다 거리가 짧고 10초 이상 감지될 경우 사진 촬영</a:t>
            </a: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2915816" y="1412777"/>
            <a:ext cx="3240360" cy="5093526"/>
          </a:xfrm>
          <a:prstGeom prst="roundRect">
            <a:avLst>
              <a:gd name="adj" fmla="val 12302"/>
            </a:avLst>
          </a:prstGeom>
          <a:solidFill>
            <a:schemeClr val="accent4">
              <a:lumMod val="95000"/>
              <a:lumOff val="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90000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en-US" altLang="ko-KR"/>
              <a:t>UI</a:t>
            </a:r>
            <a:r>
              <a:rPr lang="ko-KR" altLang="en-US"/>
              <a:t> 구성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3131840" y="1860025"/>
          <a:ext cx="2811780" cy="4392489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407624"/>
                <a:gridCol w="1404156"/>
              </a:tblGrid>
              <a:tr h="126080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전등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도어락</a:t>
                      </a:r>
                    </a:p>
                  </a:txBody>
                  <a:tcPr anchor="ctr"/>
                </a:tc>
              </a:tr>
              <a:tr h="126080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커튼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카메라</a:t>
                      </a: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작동 버튼</a:t>
                      </a:r>
                    </a:p>
                  </a:txBody>
                  <a:tcPr anchor="ctr"/>
                </a:tc>
              </a:tr>
              <a:tr h="1260807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카메라 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</a:tr>
              <a:tr h="610068">
                <a:tc gridSpan="2"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나가기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135495" y="1484784"/>
          <a:ext cx="792088" cy="1224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/>
              </a:tblGrid>
              <a:tr h="40804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밝음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40804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중간</a:t>
                      </a:r>
                    </a:p>
                  </a:txBody>
                  <a:tcPr/>
                </a:tc>
              </a:tr>
              <a:tr h="40804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꺼짐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703447" y="3032956"/>
          <a:ext cx="1224136" cy="1224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/>
              </a:tblGrid>
              <a:tr h="41329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열림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405423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닫힘</a:t>
                      </a:r>
                    </a:p>
                  </a:txBody>
                  <a:tcPr/>
                </a:tc>
              </a:tr>
              <a:tr h="405423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자동제어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7164288" y="1617361"/>
          <a:ext cx="900100" cy="73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100"/>
              </a:tblGrid>
              <a:tr h="36766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열림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36766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닫힘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7140151" y="3080961"/>
          <a:ext cx="792088" cy="840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/>
              </a:tblGrid>
              <a:tr h="4200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켜짐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42004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꺼짐</a:t>
                      </a: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7" name="직선 화살표 연결선 16"/>
          <p:cNvCxnSpPr/>
          <p:nvPr/>
        </p:nvCxnSpPr>
        <p:spPr>
          <a:xfrm>
            <a:off x="1920939" y="1851602"/>
            <a:ext cx="972108" cy="3504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2" name="직선 화살표 연결선 21"/>
          <p:cNvCxnSpPr/>
          <p:nvPr/>
        </p:nvCxnSpPr>
        <p:spPr>
          <a:xfrm>
            <a:off x="1920939" y="3507786"/>
            <a:ext cx="97210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4" name="직선 화살표 연결선 23"/>
          <p:cNvCxnSpPr>
            <a:endCxn id="12" idx="1"/>
          </p:cNvCxnSpPr>
          <p:nvPr/>
        </p:nvCxnSpPr>
        <p:spPr>
          <a:xfrm flipV="1">
            <a:off x="6228184" y="1985026"/>
            <a:ext cx="936104" cy="29184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5" name="직선 화살표 연결선 24"/>
          <p:cNvCxnSpPr/>
          <p:nvPr/>
        </p:nvCxnSpPr>
        <p:spPr>
          <a:xfrm>
            <a:off x="6228184" y="3501008"/>
            <a:ext cx="79208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pic>
        <p:nvPicPr>
          <p:cNvPr id="16" name="Picture 2" descr="C:\Users\백승범\Desktop\말똥가리\asdsd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131840" y="1604341"/>
            <a:ext cx="2808312" cy="247261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/>
          <p:cNvSpPr/>
          <p:nvPr/>
        </p:nvSpPr>
        <p:spPr>
          <a:xfrm>
            <a:off x="5148064" y="1412777"/>
            <a:ext cx="3240360" cy="5093526"/>
          </a:xfrm>
          <a:prstGeom prst="roundRect">
            <a:avLst>
              <a:gd name="adj" fmla="val 12302"/>
            </a:avLst>
          </a:prstGeom>
          <a:solidFill>
            <a:schemeClr val="accent4">
              <a:lumMod val="95000"/>
              <a:lumOff val="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8582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711161" y="1412777"/>
            <a:ext cx="3240360" cy="5093526"/>
          </a:xfrm>
          <a:prstGeom prst="roundRect">
            <a:avLst>
              <a:gd name="adj" fmla="val 12302"/>
            </a:avLst>
          </a:prstGeom>
          <a:solidFill>
            <a:schemeClr val="accent4">
              <a:lumMod val="95000"/>
              <a:lumOff val="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8582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graphicFrame>
        <p:nvGraphicFramePr>
          <p:cNvPr id="39" name="표 38"/>
          <p:cNvGraphicFramePr>
            <a:graphicFrameLocks noGrp="1"/>
          </p:cNvGraphicFramePr>
          <p:nvPr/>
        </p:nvGraphicFramePr>
        <p:xfrm>
          <a:off x="5299700" y="1822588"/>
          <a:ext cx="2808312" cy="4392489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404156"/>
                <a:gridCol w="1404156"/>
              </a:tblGrid>
              <a:tr h="126080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전등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126080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커튼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1260807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카메라 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</a:tr>
              <a:tr h="610068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조절 버튼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948382" y="1844214"/>
          <a:ext cx="2808312" cy="4392489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404156"/>
                <a:gridCol w="1404156"/>
              </a:tblGrid>
              <a:tr h="126080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126080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1260807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카메라 뷰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anchor="ctr"/>
                </a:tc>
              </a:tr>
              <a:tr h="610068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6" name="Picture 2" descr="C:\Users\백승범\Desktop\말똥가리\sdsdd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79612" y="5639771"/>
            <a:ext cx="2556284" cy="576064"/>
          </a:xfrm>
          <a:prstGeom prst="rect">
            <a:avLst/>
          </a:prstGeom>
          <a:noFill/>
        </p:spPr>
      </p:pic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976393" y="1847791"/>
          <a:ext cx="828092" cy="1224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092"/>
              </a:tblGrid>
              <a:tr h="40804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밝음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40804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중간</a:t>
                      </a:r>
                    </a:p>
                  </a:txBody>
                  <a:tcPr/>
                </a:tc>
              </a:tr>
              <a:tr h="40804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꺼짐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969241" y="3068350"/>
          <a:ext cx="822377" cy="1296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377"/>
              </a:tblGrid>
              <a:tr h="437601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열림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429271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닫힘</a:t>
                      </a:r>
                    </a:p>
                  </a:txBody>
                  <a:tcPr/>
                </a:tc>
              </a:tr>
              <a:tr h="429271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설정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2375756" y="3140968"/>
          <a:ext cx="837514" cy="1224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7514"/>
              </a:tblGrid>
              <a:tr h="65281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켜짐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57132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꺼짐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2411760" y="1880828"/>
          <a:ext cx="792088" cy="1152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/>
              </a:tblGrid>
              <a:tr h="57606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열림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닫힘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5" name="위로 구부러진 화살표 14"/>
          <p:cNvSpPr/>
          <p:nvPr/>
        </p:nvSpPr>
        <p:spPr>
          <a:xfrm rot="16200000">
            <a:off x="1671760" y="3551861"/>
            <a:ext cx="792088" cy="40113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003399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8582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21" name="위로 구부러진 화살표 20"/>
          <p:cNvSpPr/>
          <p:nvPr/>
        </p:nvSpPr>
        <p:spPr>
          <a:xfrm rot="16200000">
            <a:off x="1671760" y="2318595"/>
            <a:ext cx="792088" cy="40113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003399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8582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23" name="위로 구부러진 화살표 22"/>
          <p:cNvSpPr/>
          <p:nvPr/>
        </p:nvSpPr>
        <p:spPr>
          <a:xfrm rot="16200000">
            <a:off x="3075743" y="2302908"/>
            <a:ext cx="792088" cy="40113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003399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8582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24" name="위로 구부러진 화살표 23"/>
          <p:cNvSpPr/>
          <p:nvPr/>
        </p:nvSpPr>
        <p:spPr>
          <a:xfrm rot="16200000">
            <a:off x="3061393" y="3571129"/>
            <a:ext cx="792088" cy="40113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003399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8582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6783051" y="1838940"/>
          <a:ext cx="837514" cy="12300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7514"/>
              </a:tblGrid>
              <a:tr h="678749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열림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551270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닫힘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6840252" y="3136365"/>
          <a:ext cx="792088" cy="1152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/>
              </a:tblGrid>
              <a:tr h="57606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켜짐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꺼짐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35" name="위로 구부러진 화살표 34"/>
          <p:cNvSpPr/>
          <p:nvPr/>
        </p:nvSpPr>
        <p:spPr>
          <a:xfrm rot="16200000">
            <a:off x="7528683" y="2224405"/>
            <a:ext cx="792088" cy="40113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003399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8582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36" name="위로 구부러진 화살표 35"/>
          <p:cNvSpPr/>
          <p:nvPr/>
        </p:nvSpPr>
        <p:spPr>
          <a:xfrm rot="16200000">
            <a:off x="7513103" y="3567136"/>
            <a:ext cx="792088" cy="40113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003399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8582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pic>
        <p:nvPicPr>
          <p:cNvPr id="32" name="Picture 2" descr="C:\Users\백승범\Desktop\말똥가리\asdsd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76562" y="1573829"/>
            <a:ext cx="2771923" cy="247261"/>
          </a:xfrm>
          <a:prstGeom prst="rect">
            <a:avLst/>
          </a:prstGeom>
          <a:noFill/>
        </p:spPr>
      </p:pic>
      <p:pic>
        <p:nvPicPr>
          <p:cNvPr id="40" name="Picture 2" descr="C:\Users\백승범\Desktop\말똥가리\asdsd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344484" y="1570785"/>
            <a:ext cx="2849113" cy="247261"/>
          </a:xfrm>
          <a:prstGeom prst="rect">
            <a:avLst/>
          </a:prstGeom>
          <a:noFill/>
        </p:spPr>
      </p:pic>
      <p:sp>
        <p:nvSpPr>
          <p:cNvPr id="16" name="왼쪽 화살표 15"/>
          <p:cNvSpPr/>
          <p:nvPr/>
        </p:nvSpPr>
        <p:spPr>
          <a:xfrm>
            <a:off x="3963489" y="2187127"/>
            <a:ext cx="1124535" cy="220105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8582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4039953" y="2519160"/>
            <a:ext cx="1080120" cy="23692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8582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8" name="구부러진 연결선 47"/>
          <p:cNvCxnSpPr/>
          <p:nvPr/>
        </p:nvCxnSpPr>
        <p:spPr>
          <a:xfrm>
            <a:off x="3471786" y="2756084"/>
            <a:ext cx="884190" cy="240868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cxnSp>
        <p:nvCxnSpPr>
          <p:cNvPr id="52" name="구부러진 연결선 51"/>
          <p:cNvCxnSpPr/>
          <p:nvPr/>
        </p:nvCxnSpPr>
        <p:spPr>
          <a:xfrm rot="10800000">
            <a:off x="4580013" y="2005756"/>
            <a:ext cx="972108" cy="268254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54" name="TextBox 53"/>
          <p:cNvSpPr txBox="1"/>
          <p:nvPr/>
        </p:nvSpPr>
        <p:spPr>
          <a:xfrm>
            <a:off x="4039953" y="1821090"/>
            <a:ext cx="676063" cy="3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터치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319972" y="2821014"/>
            <a:ext cx="676063" cy="358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터치</a:t>
            </a:r>
          </a:p>
        </p:txBody>
      </p:sp>
      <p:pic>
        <p:nvPicPr>
          <p:cNvPr id="4099" name="Picture 2" descr="C:\Users\백승범\Desktop\말똥가리\sdsdd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436096" y="5625244"/>
            <a:ext cx="2556284" cy="576064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4254352" y="1458159"/>
            <a:ext cx="3240360" cy="4968553"/>
          </a:xfrm>
          <a:prstGeom prst="roundRect">
            <a:avLst>
              <a:gd name="adj" fmla="val 12302"/>
            </a:avLst>
          </a:prstGeom>
          <a:solidFill>
            <a:schemeClr val="accent4">
              <a:lumMod val="95000"/>
              <a:lumOff val="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90000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외출 시 상태확인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4490336" y="1890208"/>
          <a:ext cx="2808312" cy="44010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4156"/>
                <a:gridCol w="1404156"/>
              </a:tblGrid>
              <a:tr h="1269325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전등</a:t>
                      </a:r>
                      <a:endParaRPr lang="en-US" altLang="ko-KR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도어락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</a:tr>
              <a:tr h="1260807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커튼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카메라</a:t>
                      </a: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작동 버튼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</a:tr>
              <a:tr h="1260807">
                <a:tc gridSpan="2"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카메라 뷰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</a:tr>
              <a:tr h="610068">
                <a:tc>
                  <a:txBody>
                    <a:bodyPr/>
                    <a:lstStyle/>
                    <a:p>
                      <a:pPr algn="ctr" latinLnBrk="1">
                        <a:defRPr lang="ko-KR" altLang="en-US"/>
                      </a:pP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1" name="Picture 2" descr="C:\Users\백승범\Desktop\말똥가리\sdsdd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608004" y="5697252"/>
            <a:ext cx="2628292" cy="576064"/>
          </a:xfrm>
          <a:prstGeom prst="rect">
            <a:avLst/>
          </a:prstGeom>
          <a:noFill/>
        </p:spPr>
      </p:pic>
      <p:cxnSp>
        <p:nvCxnSpPr>
          <p:cNvPr id="16" name="직선 화살표 연결선 15"/>
          <p:cNvCxnSpPr/>
          <p:nvPr/>
        </p:nvCxnSpPr>
        <p:spPr>
          <a:xfrm>
            <a:off x="3914272" y="2526386"/>
            <a:ext cx="50405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18" name="모서리가 둥근 직사각형 17"/>
          <p:cNvSpPr/>
          <p:nvPr/>
        </p:nvSpPr>
        <p:spPr>
          <a:xfrm>
            <a:off x="3142266" y="2315337"/>
            <a:ext cx="772006" cy="422098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/>
              <a:t>켜짐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8090736" y="2312876"/>
            <a:ext cx="772006" cy="422098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/>
              <a:t>꺼짐</a:t>
            </a:r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7442664" y="2523925"/>
            <a:ext cx="50405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pic>
        <p:nvPicPr>
          <p:cNvPr id="1026" name="Picture 2" descr="C:\Users\백승범\Desktop\말똥가리\asdsd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494758" y="1674184"/>
            <a:ext cx="2809447" cy="240569"/>
          </a:xfrm>
          <a:prstGeom prst="rect">
            <a:avLst/>
          </a:prstGeom>
          <a:noFill/>
        </p:spPr>
      </p:pic>
      <p:sp>
        <p:nvSpPr>
          <p:cNvPr id="19" name="모서리가 둥근 직사각형 18"/>
          <p:cNvSpPr/>
          <p:nvPr/>
        </p:nvSpPr>
        <p:spPr>
          <a:xfrm>
            <a:off x="1047907" y="2924339"/>
            <a:ext cx="2522259" cy="961362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/>
              <a:t>외출 시 켜놓고 간 가정기기의 상태를 체크해서</a:t>
            </a:r>
            <a:r>
              <a:rPr lang="en-US" altLang="ko-KR"/>
              <a:t> off</a:t>
            </a:r>
          </a:p>
        </p:txBody>
      </p:sp>
      <p:sp>
        <p:nvSpPr>
          <p:cNvPr id="8" name="위로 구부러진 화살표 7"/>
          <p:cNvSpPr/>
          <p:nvPr/>
        </p:nvSpPr>
        <p:spPr>
          <a:xfrm rot="5400000">
            <a:off x="3484345" y="2889587"/>
            <a:ext cx="1296144" cy="88014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90000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시스템 수행 시나리오</a:t>
            </a:r>
            <a:endParaRPr lang="ko-KR" altLang="en-US"/>
          </a:p>
        </p:txBody>
      </p:sp>
      <p:pic>
        <p:nvPicPr>
          <p:cNvPr id="4" name="Picture 2" descr="C:\Users\김우빈\Desktop\smartphone-call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67544" y="1738620"/>
            <a:ext cx="1797204" cy="1797526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5" name="오른쪽 화살표 4"/>
          <p:cNvSpPr/>
          <p:nvPr/>
        </p:nvSpPr>
        <p:spPr>
          <a:xfrm>
            <a:off x="1981639" y="2446500"/>
            <a:ext cx="1376773" cy="215900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02108" y="3645023"/>
            <a:ext cx="1128076" cy="296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400" b="1"/>
              <a:t>클라이언트</a:t>
            </a:r>
            <a:endParaRPr lang="ko-KR" altLang="en-US" sz="1400" b="1"/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970102" y="1987570"/>
          <a:ext cx="792088" cy="129614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92088"/>
              </a:tblGrid>
              <a:tr h="453578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밝음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421283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중간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421283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꺼짐</a:t>
                      </a:r>
                      <a:endParaRPr lang="ko-KR" altLang="en-US"/>
                    </a:p>
                  </a:txBody>
                  <a:tcPr marL="91440" marR="91440"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899083" y="2024844"/>
            <a:ext cx="1556793" cy="337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600" b="1"/>
              <a:t>꺼짐으로 터치</a:t>
            </a:r>
            <a:endParaRPr lang="ko-KR" altLang="en-US" sz="1600" b="1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390663" y="1792905"/>
            <a:ext cx="2160587" cy="1523089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 lang="ko-KR"/>
            </a:pPr>
            <a:r>
              <a:rPr lang="ko-KR" altLang="en-US" sz="1600"/>
              <a:t>명령을 수신</a:t>
            </a:r>
            <a:endParaRPr lang="ko-KR" altLang="en-US" sz="1600"/>
          </a:p>
          <a:p>
            <a:pPr algn="ctr">
              <a:defRPr lang="ko-KR"/>
            </a:pPr>
            <a:endParaRPr lang="en-US" altLang="ko-KR" sz="1600"/>
          </a:p>
          <a:p>
            <a:pPr algn="ctr">
              <a:defRPr lang="ko-KR"/>
            </a:pPr>
            <a:r>
              <a:rPr lang="ko-KR" altLang="en-US" sz="1600"/>
              <a:t>수신한 명령어에 따른 명령 실행</a:t>
            </a:r>
            <a:endParaRPr lang="ko-KR" altLang="en-US" sz="1600"/>
          </a:p>
        </p:txBody>
      </p:sp>
      <p:sp>
        <p:nvSpPr>
          <p:cNvPr id="16" name="TextBox 15"/>
          <p:cNvSpPr txBox="1"/>
          <p:nvPr/>
        </p:nvSpPr>
        <p:spPr>
          <a:xfrm>
            <a:off x="3839421" y="3382257"/>
            <a:ext cx="1128076" cy="292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400" b="1"/>
              <a:t>서버</a:t>
            </a:r>
            <a:endParaRPr lang="ko-KR" altLang="en-US" sz="1400" b="1"/>
          </a:p>
        </p:txBody>
      </p:sp>
      <p:pic>
        <p:nvPicPr>
          <p:cNvPr id="2050" name="Picture 2" descr="C:\Users\백승범\Desktop\말똥가리\전구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284459" y="1789079"/>
            <a:ext cx="991397" cy="1593178"/>
          </a:xfrm>
          <a:prstGeom prst="rect">
            <a:avLst/>
          </a:prstGeom>
          <a:noFill/>
        </p:spPr>
      </p:pic>
      <p:pic>
        <p:nvPicPr>
          <p:cNvPr id="2051" name="Picture 3" descr="C:\Users\백승범\Desktop\말똥가리\전구1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309928" y="4317844"/>
            <a:ext cx="784225" cy="1295400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1891629" y="2735102"/>
            <a:ext cx="1466784" cy="568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600" b="1"/>
              <a:t>전등이 꺼지는</a:t>
            </a:r>
            <a:endParaRPr lang="ko-KR" altLang="en-US" sz="1600" b="1"/>
          </a:p>
          <a:p>
            <a:pPr algn="ctr">
              <a:defRPr lang="ko-KR" altLang="en-US"/>
            </a:pPr>
            <a:r>
              <a:rPr lang="ko-KR" altLang="en-US" sz="1600" b="1"/>
              <a:t>명령을 송신</a:t>
            </a:r>
            <a:endParaRPr lang="ko-KR" altLang="en-US" sz="1600" b="1"/>
          </a:p>
        </p:txBody>
      </p:sp>
      <p:sp>
        <p:nvSpPr>
          <p:cNvPr id="24" name="TextBox 36"/>
          <p:cNvSpPr txBox="1">
            <a:spLocks noChangeArrowheads="1"/>
          </p:cNvSpPr>
          <p:nvPr/>
        </p:nvSpPr>
        <p:spPr>
          <a:xfrm>
            <a:off x="3579207" y="2913739"/>
            <a:ext cx="1783497" cy="369332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b="1"/>
              <a:t>라즈베리 파이</a:t>
            </a:r>
            <a:endParaRPr lang="en-US" altLang="ko-KR" b="1"/>
          </a:p>
        </p:txBody>
      </p:sp>
      <p:sp>
        <p:nvSpPr>
          <p:cNvPr id="19" name="직사각형 18"/>
          <p:cNvSpPr/>
          <p:nvPr/>
        </p:nvSpPr>
        <p:spPr>
          <a:xfrm>
            <a:off x="5709285" y="1940243"/>
            <a:ext cx="1144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lang="ko-KR"/>
            </a:pPr>
            <a:r>
              <a:rPr lang="ko-KR" altLang="en-US"/>
              <a:t>명령 실행</a:t>
            </a: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690234" y="2801407"/>
            <a:ext cx="1421131" cy="35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lang="ko-KR"/>
            </a:pPr>
            <a:r>
              <a:rPr lang="ko-KR" altLang="en-US"/>
              <a:t>전등을 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899785" y="4780878"/>
            <a:ext cx="1363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lang="ko-KR"/>
            </a:pPr>
            <a:r>
              <a:rPr lang="ko-KR" altLang="en-US"/>
              <a:t>전등이 꺼짐</a:t>
            </a:r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3693516" y="4285746"/>
            <a:ext cx="2160587" cy="1523089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 lang="ko-KR"/>
            </a:pPr>
            <a:endParaRPr lang="en-US" altLang="ko-KR" sz="1600"/>
          </a:p>
          <a:p>
            <a:pPr algn="ctr">
              <a:defRPr lang="ko-KR"/>
            </a:pPr>
            <a:r>
              <a:rPr lang="ko-KR" altLang="en-US" sz="1600"/>
              <a:t>전등이 꺼졌다는</a:t>
            </a:r>
            <a:endParaRPr lang="ko-KR" altLang="en-US" sz="1600"/>
          </a:p>
          <a:p>
            <a:pPr algn="ctr">
              <a:defRPr lang="ko-KR"/>
            </a:pPr>
            <a:r>
              <a:rPr lang="ko-KR" altLang="en-US" sz="1600"/>
              <a:t>정보를 송신</a:t>
            </a:r>
            <a:endParaRPr lang="en-US" altLang="ko-KR" sz="1600"/>
          </a:p>
        </p:txBody>
      </p:sp>
      <p:sp>
        <p:nvSpPr>
          <p:cNvPr id="32" name="TextBox 31"/>
          <p:cNvSpPr txBox="1"/>
          <p:nvPr/>
        </p:nvSpPr>
        <p:spPr>
          <a:xfrm>
            <a:off x="4139952" y="5851037"/>
            <a:ext cx="11280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400" b="1"/>
              <a:t>서버</a:t>
            </a:r>
            <a:endParaRPr lang="ko-KR" altLang="en-US" sz="1400" b="1"/>
          </a:p>
        </p:txBody>
      </p:sp>
      <p:cxnSp>
        <p:nvCxnSpPr>
          <p:cNvPr id="2049" name="구부러진 연결선 2048"/>
          <p:cNvCxnSpPr>
            <a:stCxn id="13" idx="3"/>
          </p:cNvCxnSpPr>
          <p:nvPr/>
        </p:nvCxnSpPr>
        <p:spPr>
          <a:xfrm flipV="1">
            <a:off x="5551250" y="2384575"/>
            <a:ext cx="1733209" cy="169875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38" name="TextBox 36"/>
          <p:cNvSpPr txBox="1">
            <a:spLocks noChangeArrowheads="1"/>
          </p:cNvSpPr>
          <p:nvPr/>
        </p:nvSpPr>
        <p:spPr>
          <a:xfrm>
            <a:off x="3943649" y="5168979"/>
            <a:ext cx="1783497" cy="369332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b="1"/>
              <a:t>라즈베리 파이</a:t>
            </a:r>
            <a:endParaRPr lang="en-US" altLang="ko-KR" b="1"/>
          </a:p>
        </p:txBody>
      </p:sp>
      <p:sp>
        <p:nvSpPr>
          <p:cNvPr id="39" name="오른쪽 화살표 38"/>
          <p:cNvSpPr/>
          <p:nvPr/>
        </p:nvSpPr>
        <p:spPr>
          <a:xfrm rot="10800000">
            <a:off x="2107662" y="4773206"/>
            <a:ext cx="1376773" cy="215900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pic>
        <p:nvPicPr>
          <p:cNvPr id="40" name="Picture 2" descr="C:\Users\김우빈\Desktop\smartphone-call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67544" y="4066781"/>
            <a:ext cx="1797204" cy="1797526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41" name="TextBox 40"/>
          <p:cNvSpPr txBox="1"/>
          <p:nvPr/>
        </p:nvSpPr>
        <p:spPr>
          <a:xfrm>
            <a:off x="802108" y="5939661"/>
            <a:ext cx="1128076" cy="297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400" b="1"/>
              <a:t>클라이언트</a:t>
            </a:r>
            <a:endParaRPr lang="ko-KR" altLang="en-US" sz="1400" b="1"/>
          </a:p>
        </p:txBody>
      </p:sp>
      <p:graphicFrame>
        <p:nvGraphicFramePr>
          <p:cNvPr id="45" name="표 44"/>
          <p:cNvGraphicFramePr>
            <a:graphicFrameLocks noGrp="1"/>
          </p:cNvGraphicFramePr>
          <p:nvPr/>
        </p:nvGraphicFramePr>
        <p:xfrm>
          <a:off x="970102" y="4315373"/>
          <a:ext cx="792088" cy="130325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92088"/>
              </a:tblGrid>
              <a:tr h="460692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밝음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solidFill>
                      <a:schemeClr val="bg1"/>
                    </a:solidFill>
                  </a:tcPr>
                </a:tc>
              </a:tr>
              <a:tr h="421283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중간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421283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b="1">
                          <a:solidFill>
                            <a:schemeClr val="bg1"/>
                          </a:solidFill>
                        </a:rPr>
                        <a:t>꺼짐</a:t>
                      </a:r>
                      <a:endParaRPr lang="ko-KR" altLang="en-US" b="1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>
          <a:xfrm>
            <a:off x="2031832" y="3917627"/>
            <a:ext cx="15968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600" b="1"/>
              <a:t>전등이 꺼졌다는</a:t>
            </a:r>
            <a:endParaRPr lang="ko-KR" altLang="en-US" sz="1600" b="1"/>
          </a:p>
          <a:p>
            <a:pPr algn="ctr">
              <a:defRPr lang="ko-KR" altLang="en-US"/>
            </a:pPr>
            <a:r>
              <a:rPr lang="ko-KR" altLang="en-US" sz="1600" b="1"/>
              <a:t>정보를 수신</a:t>
            </a:r>
            <a:endParaRPr lang="ko-KR" altLang="en-US" sz="1600" b="1"/>
          </a:p>
        </p:txBody>
      </p:sp>
      <p:sp>
        <p:nvSpPr>
          <p:cNvPr id="48" name="TextBox 47"/>
          <p:cNvSpPr txBox="1"/>
          <p:nvPr/>
        </p:nvSpPr>
        <p:spPr>
          <a:xfrm>
            <a:off x="1943708" y="5070591"/>
            <a:ext cx="1709754" cy="823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600" b="1"/>
              <a:t>최근의 명령이</a:t>
            </a:r>
            <a:endParaRPr lang="ko-KR" altLang="en-US" sz="1600" b="1"/>
          </a:p>
          <a:p>
            <a:pPr algn="ctr">
              <a:defRPr lang="ko-KR" altLang="en-US"/>
            </a:pPr>
            <a:r>
              <a:rPr lang="ko-KR" altLang="en-US" sz="1600" b="1"/>
              <a:t>수신되었다는 것을 점으로 표현</a:t>
            </a:r>
            <a:endParaRPr lang="ko-KR" altLang="en-US" sz="1600" b="1"/>
          </a:p>
        </p:txBody>
      </p:sp>
      <p:sp>
        <p:nvSpPr>
          <p:cNvPr id="2052" name="타원 2051"/>
          <p:cNvSpPr/>
          <p:nvPr/>
        </p:nvSpPr>
        <p:spPr>
          <a:xfrm>
            <a:off x="1619672" y="5481228"/>
            <a:ext cx="72008" cy="72008"/>
          </a:xfrm>
          <a:prstGeom prst="ellipse">
            <a:avLst/>
          </a:prstGeom>
          <a:solidFill>
            <a:srgbClr val="42c7f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8582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서버구조</a:t>
            </a:r>
          </a:p>
        </p:txBody>
      </p:sp>
      <p:pic>
        <p:nvPicPr>
          <p:cNvPr id="5" name="Picture 2" descr="C:\Users\김우빈\Desktop\smartphone-call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06038" y="2896167"/>
            <a:ext cx="1523831" cy="1524104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6" name="오른쪽 화살표 5"/>
          <p:cNvSpPr/>
          <p:nvPr/>
        </p:nvSpPr>
        <p:spPr>
          <a:xfrm>
            <a:off x="2231897" y="3368917"/>
            <a:ext cx="1295400" cy="215900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 rot="10800000">
            <a:off x="2411760" y="3880223"/>
            <a:ext cx="1295400" cy="21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842894" y="2874432"/>
            <a:ext cx="2160587" cy="1523089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 lang="ko-KR"/>
            </a:pPr>
            <a:r>
              <a:rPr lang="ko-KR" altLang="en-US"/>
              <a:t>해당 명령어와</a:t>
            </a:r>
          </a:p>
          <a:p>
            <a:pPr algn="ctr">
              <a:defRPr lang="ko-KR"/>
            </a:pPr>
            <a:r>
              <a:rPr lang="ko-KR" altLang="en-US"/>
              <a:t>맞는 기능 실행</a:t>
            </a:r>
          </a:p>
        </p:txBody>
      </p:sp>
      <p:sp>
        <p:nvSpPr>
          <p:cNvPr id="9" name="오른쪽 화살표 8"/>
          <p:cNvSpPr/>
          <p:nvPr/>
        </p:nvSpPr>
        <p:spPr>
          <a:xfrm>
            <a:off x="6156176" y="3584817"/>
            <a:ext cx="648494" cy="215900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11" name="TextBox 36"/>
          <p:cNvSpPr txBox="1">
            <a:spLocks noChangeArrowheads="1"/>
          </p:cNvSpPr>
          <p:nvPr/>
        </p:nvSpPr>
        <p:spPr>
          <a:xfrm>
            <a:off x="4031438" y="3893211"/>
            <a:ext cx="1783497" cy="369332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b="1"/>
              <a:t>라즈베리 파이</a:t>
            </a:r>
            <a:endParaRPr lang="en-US" altLang="ko-KR" b="1"/>
          </a:p>
        </p:txBody>
      </p:sp>
      <p:sp>
        <p:nvSpPr>
          <p:cNvPr id="16" name="TextBox 15"/>
          <p:cNvSpPr txBox="1"/>
          <p:nvPr/>
        </p:nvSpPr>
        <p:spPr>
          <a:xfrm>
            <a:off x="893101" y="2349354"/>
            <a:ext cx="11367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400" b="1"/>
              <a:t>스마트폰  입력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67393" y="2763171"/>
            <a:ext cx="1328697" cy="511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400" b="1"/>
              <a:t>입력에  따른</a:t>
            </a:r>
          </a:p>
          <a:p>
            <a:pPr lvl="0">
              <a:defRPr lang="ko-KR" altLang="en-US"/>
            </a:pPr>
            <a:r>
              <a:rPr lang="ko-KR" altLang="en-US" sz="1400" b="1"/>
              <a:t>명령어 전달</a:t>
            </a:r>
          </a:p>
        </p:txBody>
      </p:sp>
      <p:pic>
        <p:nvPicPr>
          <p:cNvPr id="20" name="Picture 11" descr="C:\Users\백승범\Desktop\말똥가리\카메라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034940" y="2847079"/>
            <a:ext cx="752326" cy="757134"/>
          </a:xfrm>
          <a:prstGeom prst="rect">
            <a:avLst/>
          </a:prstGeom>
          <a:noFill/>
        </p:spPr>
      </p:pic>
      <p:pic>
        <p:nvPicPr>
          <p:cNvPr id="22" name="Picture 6" descr="C:\Users\백승범\Desktop\말똥가리\도어락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928419" y="2822292"/>
            <a:ext cx="1195249" cy="806708"/>
          </a:xfrm>
          <a:prstGeom prst="rect">
            <a:avLst/>
          </a:prstGeom>
          <a:noFill/>
        </p:spPr>
      </p:pic>
      <p:pic>
        <p:nvPicPr>
          <p:cNvPr id="25" name="Picture 12" descr="C:\Users\백승범\Desktop\말똥가리\전등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922445" y="3629000"/>
            <a:ext cx="1011018" cy="985139"/>
          </a:xfrm>
          <a:prstGeom prst="rect">
            <a:avLst/>
          </a:prstGeom>
          <a:noFill/>
        </p:spPr>
      </p:pic>
      <p:sp>
        <p:nvSpPr>
          <p:cNvPr id="33" name="TextBox 32"/>
          <p:cNvSpPr txBox="1"/>
          <p:nvPr/>
        </p:nvSpPr>
        <p:spPr>
          <a:xfrm>
            <a:off x="2123729" y="4170868"/>
            <a:ext cx="1580186" cy="723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400" b="1"/>
              <a:t>명령 실행</a:t>
            </a:r>
            <a:r>
              <a:rPr lang="en-US" altLang="ko-KR" sz="1400" b="1"/>
              <a:t> </a:t>
            </a:r>
            <a:r>
              <a:rPr lang="ko-KR" altLang="en-US" sz="1400" b="1"/>
              <a:t>여부  및 </a:t>
            </a:r>
          </a:p>
          <a:p>
            <a:pPr lvl="0" algn="ctr">
              <a:defRPr lang="ko-KR" altLang="en-US"/>
            </a:pPr>
            <a:r>
              <a:rPr lang="ko-KR" altLang="en-US" sz="1400" b="1"/>
              <a:t>사진 전송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03915" y="4540200"/>
            <a:ext cx="1128076" cy="296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400" b="1"/>
              <a:t>클라이언트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283968" y="4458752"/>
            <a:ext cx="1128076" cy="292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400" b="1"/>
              <a:t>서버</a:t>
            </a:r>
          </a:p>
        </p:txBody>
      </p:sp>
      <p:pic>
        <p:nvPicPr>
          <p:cNvPr id="36" name="Picture 7" descr="C:\Users\백승범\Desktop\말똥가리\커튼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920372" y="3635047"/>
            <a:ext cx="792088" cy="982084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유스케이스 다이어그램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907704" y="1808820"/>
            <a:ext cx="6696744" cy="439248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718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2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2231740" y="3609020"/>
            <a:ext cx="1404156" cy="43204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8718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</a:rPr>
              <a:t>웹서버 접속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827584" y="3140968"/>
            <a:ext cx="756084" cy="1584176"/>
            <a:chOff x="1007604" y="3140968"/>
            <a:chExt cx="756084" cy="1584176"/>
          </a:xfrm>
        </p:grpSpPr>
        <p:grpSp>
          <p:nvGrpSpPr>
            <p:cNvPr id="12" name="그룹 11"/>
            <p:cNvGrpSpPr/>
            <p:nvPr/>
          </p:nvGrpSpPr>
          <p:grpSpPr>
            <a:xfrm>
              <a:off x="1079612" y="3140968"/>
              <a:ext cx="648072" cy="1188132"/>
              <a:chOff x="899592" y="1700808"/>
              <a:chExt cx="396044" cy="720080"/>
            </a:xfrm>
          </p:grpSpPr>
          <p:sp>
            <p:nvSpPr>
              <p:cNvPr id="5" name="타원 4"/>
              <p:cNvSpPr/>
              <p:nvPr/>
            </p:nvSpPr>
            <p:spPr>
              <a:xfrm>
                <a:off x="971600" y="1700807"/>
                <a:ext cx="252027" cy="252028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ctr" anchorCtr="0"/>
              <a:lstStyle/>
              <a:p>
                <a:pPr marL="0" indent="0" algn="l" defTabSz="871876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None/>
                  <a:defRPr lang="ko-KR" altLang="en-US"/>
                </a:pPr>
                <a:endParaRPr lang="en-US" sz="1800" b="0" i="0" u="none">
                  <a:solidFill>
                    <a:schemeClr val="tx1"/>
                  </a:solidFill>
                  <a:latin typeface="Arial"/>
                </a:endParaRPr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1007604" y="1952835"/>
                <a:ext cx="180020" cy="288032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ctr" anchorCtr="0"/>
              <a:lstStyle/>
              <a:p>
                <a:pPr marL="0" indent="0" algn="l" defTabSz="871876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None/>
                  <a:defRPr lang="ko-KR" altLang="en-US"/>
                </a:pPr>
                <a:endParaRPr lang="en-US" sz="1800" b="0" i="0" u="none">
                  <a:solidFill>
                    <a:schemeClr val="tx1"/>
                  </a:solidFill>
                  <a:latin typeface="Arial"/>
                </a:endParaRPr>
              </a:p>
            </p:txBody>
          </p:sp>
          <p:cxnSp>
            <p:nvCxnSpPr>
              <p:cNvPr id="8" name="직선 연결선 7"/>
              <p:cNvCxnSpPr/>
              <p:nvPr/>
            </p:nvCxnSpPr>
            <p:spPr>
              <a:xfrm rot="5400000">
                <a:off x="863588" y="1988840"/>
                <a:ext cx="180020" cy="10801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</a:ln>
              <a:effectLst/>
            </p:spPr>
          </p:cxnSp>
          <p:cxnSp>
            <p:nvCxnSpPr>
              <p:cNvPr id="9" name="직선 연결선 8"/>
              <p:cNvCxnSpPr/>
              <p:nvPr/>
            </p:nvCxnSpPr>
            <p:spPr>
              <a:xfrm rot="16200000" flipH="1">
                <a:off x="1151620" y="1988840"/>
                <a:ext cx="180020" cy="10801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</a:ln>
              <a:effectLst/>
            </p:spPr>
          </p:cxnSp>
          <p:cxnSp>
            <p:nvCxnSpPr>
              <p:cNvPr id="10" name="직선 연결선 9"/>
              <p:cNvCxnSpPr/>
              <p:nvPr/>
            </p:nvCxnSpPr>
            <p:spPr>
              <a:xfrm rot="16200000" flipH="1">
                <a:off x="917594" y="2330878"/>
                <a:ext cx="18002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</a:ln>
              <a:effectLst/>
            </p:spPr>
          </p:cxnSp>
          <p:cxnSp>
            <p:nvCxnSpPr>
              <p:cNvPr id="11" name="직선 연결선 10"/>
              <p:cNvCxnSpPr/>
              <p:nvPr/>
            </p:nvCxnSpPr>
            <p:spPr>
              <a:xfrm rot="16200000" flipH="1">
                <a:off x="1097614" y="2330878"/>
                <a:ext cx="18002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</a:ln>
              <a:effectLst/>
            </p:spPr>
          </p:cxnSp>
        </p:grpSp>
        <p:sp>
          <p:nvSpPr>
            <p:cNvPr id="22" name="TextBox 21"/>
            <p:cNvSpPr txBox="1"/>
            <p:nvPr/>
          </p:nvSpPr>
          <p:spPr>
            <a:xfrm>
              <a:off x="1007604" y="4365104"/>
              <a:ext cx="756084" cy="360040"/>
            </a:xfrm>
            <a:prstGeom prst="rect">
              <a:avLst/>
            </a:prstGeom>
          </p:spPr>
          <p:txBody>
            <a:bodyPr wrap="square"/>
            <a:lstStyle/>
            <a:p>
              <a:pPr algn="ctr">
                <a:defRPr lang="ko-KR" altLang="en-US"/>
              </a:pPr>
              <a:r>
                <a:rPr lang="ko-KR" altLang="en-US" sz="1500">
                  <a:latin typeface="맑은 고딕"/>
                  <a:ea typeface="맑은 고딕"/>
                  <a:cs typeface="맑은 고딕"/>
                </a:rPr>
                <a:t>사용자</a:t>
              </a:r>
            </a:p>
          </p:txBody>
        </p:sp>
      </p:grpSp>
      <p:sp>
        <p:nvSpPr>
          <p:cNvPr id="25" name="타원 24"/>
          <p:cNvSpPr/>
          <p:nvPr/>
        </p:nvSpPr>
        <p:spPr>
          <a:xfrm>
            <a:off x="3383868" y="2501632"/>
            <a:ext cx="1404156" cy="43204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84463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</a:rPr>
              <a:t>도어락 제어</a:t>
            </a:r>
          </a:p>
        </p:txBody>
      </p:sp>
      <p:sp>
        <p:nvSpPr>
          <p:cNvPr id="26" name="타원 25"/>
          <p:cNvSpPr/>
          <p:nvPr/>
        </p:nvSpPr>
        <p:spPr>
          <a:xfrm>
            <a:off x="2789801" y="5121189"/>
            <a:ext cx="1188131" cy="43204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84463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</a:rPr>
              <a:t>전등 제어</a:t>
            </a:r>
          </a:p>
        </p:txBody>
      </p:sp>
      <p:sp>
        <p:nvSpPr>
          <p:cNvPr id="27" name="타원 26"/>
          <p:cNvSpPr/>
          <p:nvPr/>
        </p:nvSpPr>
        <p:spPr>
          <a:xfrm>
            <a:off x="3977934" y="4329101"/>
            <a:ext cx="1188131" cy="43204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84463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</a:rPr>
              <a:t>커튼 제어</a:t>
            </a:r>
          </a:p>
        </p:txBody>
      </p:sp>
      <p:cxnSp>
        <p:nvCxnSpPr>
          <p:cNvPr id="29" name="직선 연결선 28"/>
          <p:cNvCxnSpPr>
            <a:endCxn id="21" idx="2"/>
          </p:cNvCxnSpPr>
          <p:nvPr/>
        </p:nvCxnSpPr>
        <p:spPr>
          <a:xfrm>
            <a:off x="1619672" y="3825044"/>
            <a:ext cx="61206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</p:cxnSp>
      <p:sp>
        <p:nvSpPr>
          <p:cNvPr id="30" name="타원 29"/>
          <p:cNvSpPr/>
          <p:nvPr/>
        </p:nvSpPr>
        <p:spPr>
          <a:xfrm>
            <a:off x="5508104" y="2717656"/>
            <a:ext cx="1404156" cy="43204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81823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</a:rPr>
              <a:t>도어락 해제</a:t>
            </a:r>
          </a:p>
        </p:txBody>
      </p:sp>
      <p:sp>
        <p:nvSpPr>
          <p:cNvPr id="31" name="타원 30"/>
          <p:cNvSpPr/>
          <p:nvPr/>
        </p:nvSpPr>
        <p:spPr>
          <a:xfrm>
            <a:off x="5472100" y="2141592"/>
            <a:ext cx="1404156" cy="43204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81823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</a:rPr>
              <a:t>도어락 잠금</a:t>
            </a:r>
          </a:p>
        </p:txBody>
      </p:sp>
      <p:cxnSp>
        <p:nvCxnSpPr>
          <p:cNvPr id="34" name="직선 화살표 연결선 33"/>
          <p:cNvCxnSpPr>
            <a:stCxn id="31" idx="2"/>
            <a:endCxn id="25" idx="7"/>
          </p:cNvCxnSpPr>
          <p:nvPr/>
        </p:nvCxnSpPr>
        <p:spPr>
          <a:xfrm rot="10800000" flipV="1">
            <a:off x="4582390" y="2357616"/>
            <a:ext cx="889710" cy="2072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tailEnd type="arrow"/>
          </a:ln>
          <a:effectLst/>
        </p:spPr>
      </p:cxnSp>
      <p:cxnSp>
        <p:nvCxnSpPr>
          <p:cNvPr id="35" name="직선 화살표 연결선 34"/>
          <p:cNvCxnSpPr>
            <a:stCxn id="30" idx="2"/>
            <a:endCxn id="25" idx="6"/>
          </p:cNvCxnSpPr>
          <p:nvPr/>
        </p:nvCxnSpPr>
        <p:spPr>
          <a:xfrm rot="10800000">
            <a:off x="4788024" y="2717656"/>
            <a:ext cx="720080" cy="2160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tailEnd type="arrow"/>
          </a:ln>
          <a:effectLst/>
        </p:spPr>
      </p:cxnSp>
      <p:sp>
        <p:nvSpPr>
          <p:cNvPr id="36" name="타원 35"/>
          <p:cNvSpPr/>
          <p:nvPr/>
        </p:nvSpPr>
        <p:spPr>
          <a:xfrm>
            <a:off x="6570223" y="3897052"/>
            <a:ext cx="1188131" cy="43204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792667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</a:rPr>
              <a:t>커튼 내림</a:t>
            </a:r>
          </a:p>
        </p:txBody>
      </p:sp>
      <p:sp>
        <p:nvSpPr>
          <p:cNvPr id="37" name="타원 36"/>
          <p:cNvSpPr/>
          <p:nvPr/>
        </p:nvSpPr>
        <p:spPr>
          <a:xfrm>
            <a:off x="6534218" y="4365105"/>
            <a:ext cx="1188131" cy="43204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767897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</a:rPr>
              <a:t>커튼 올림</a:t>
            </a:r>
          </a:p>
        </p:txBody>
      </p:sp>
      <p:cxnSp>
        <p:nvCxnSpPr>
          <p:cNvPr id="38" name="직선 화살표 연결선 37"/>
          <p:cNvCxnSpPr>
            <a:stCxn id="37" idx="2"/>
            <a:endCxn id="27" idx="6"/>
          </p:cNvCxnSpPr>
          <p:nvPr/>
        </p:nvCxnSpPr>
        <p:spPr>
          <a:xfrm rot="10800000">
            <a:off x="5166065" y="4545125"/>
            <a:ext cx="1368153" cy="3600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tailEnd type="arrow"/>
          </a:ln>
          <a:effectLst/>
        </p:spPr>
      </p:cxnSp>
      <p:cxnSp>
        <p:nvCxnSpPr>
          <p:cNvPr id="39" name="직선 화살표 연결선 38"/>
          <p:cNvCxnSpPr>
            <a:stCxn id="36" idx="2"/>
            <a:endCxn id="27" idx="7"/>
          </p:cNvCxnSpPr>
          <p:nvPr/>
        </p:nvCxnSpPr>
        <p:spPr>
          <a:xfrm rot="10800000" flipV="1">
            <a:off x="4992067" y="4113077"/>
            <a:ext cx="1578155" cy="2792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tailEnd type="arrow"/>
          </a:ln>
          <a:effectLst/>
        </p:spPr>
      </p:cxnSp>
      <p:sp>
        <p:nvSpPr>
          <p:cNvPr id="44" name="타원 43"/>
          <p:cNvSpPr/>
          <p:nvPr/>
        </p:nvSpPr>
        <p:spPr>
          <a:xfrm>
            <a:off x="4698014" y="5049181"/>
            <a:ext cx="1188131" cy="43204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767897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</a:rPr>
              <a:t>전등 끄기</a:t>
            </a:r>
          </a:p>
        </p:txBody>
      </p:sp>
      <p:sp>
        <p:nvSpPr>
          <p:cNvPr id="45" name="타원 44"/>
          <p:cNvSpPr/>
          <p:nvPr/>
        </p:nvSpPr>
        <p:spPr>
          <a:xfrm>
            <a:off x="4301970" y="5553237"/>
            <a:ext cx="1476164" cy="43204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743901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</a:rPr>
              <a:t>전등 밝기 조절 및 켜기</a:t>
            </a:r>
          </a:p>
        </p:txBody>
      </p:sp>
      <p:cxnSp>
        <p:nvCxnSpPr>
          <p:cNvPr id="46" name="직선 화살표 연결선 45"/>
          <p:cNvCxnSpPr>
            <a:stCxn id="45" idx="2"/>
            <a:endCxn id="26" idx="5"/>
          </p:cNvCxnSpPr>
          <p:nvPr/>
        </p:nvCxnSpPr>
        <p:spPr>
          <a:xfrm rot="10800000">
            <a:off x="3803935" y="5489965"/>
            <a:ext cx="498035" cy="2792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tailEnd type="arrow"/>
          </a:ln>
          <a:effectLst/>
        </p:spPr>
      </p:cxnSp>
      <p:cxnSp>
        <p:nvCxnSpPr>
          <p:cNvPr id="47" name="직선 화살표 연결선 46"/>
          <p:cNvCxnSpPr>
            <a:stCxn id="44" idx="2"/>
            <a:endCxn id="26" idx="6"/>
          </p:cNvCxnSpPr>
          <p:nvPr/>
        </p:nvCxnSpPr>
        <p:spPr>
          <a:xfrm rot="10800000" flipV="1">
            <a:off x="3977932" y="5265205"/>
            <a:ext cx="720081" cy="720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tailEnd type="arrow"/>
          </a:ln>
          <a:effectLst/>
        </p:spPr>
      </p:cxnSp>
      <p:cxnSp>
        <p:nvCxnSpPr>
          <p:cNvPr id="48" name="직선 화살표 연결선 47"/>
          <p:cNvCxnSpPr>
            <a:stCxn id="21" idx="0"/>
            <a:endCxn id="25" idx="2"/>
          </p:cNvCxnSpPr>
          <p:nvPr/>
        </p:nvCxnSpPr>
        <p:spPr>
          <a:xfrm rot="5400000" flipH="1" flipV="1">
            <a:off x="2713161" y="2938313"/>
            <a:ext cx="891364" cy="4500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cxnSp>
        <p:nvCxnSpPr>
          <p:cNvPr id="50" name="직선 화살표 연결선 49"/>
          <p:cNvCxnSpPr>
            <a:stCxn id="21" idx="5"/>
            <a:endCxn id="27" idx="2"/>
          </p:cNvCxnSpPr>
          <p:nvPr/>
        </p:nvCxnSpPr>
        <p:spPr>
          <a:xfrm rot="16200000" flipH="1">
            <a:off x="3420434" y="3987623"/>
            <a:ext cx="567328" cy="5476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cxnSp>
        <p:nvCxnSpPr>
          <p:cNvPr id="51" name="직선 화살표 연결선 50"/>
          <p:cNvCxnSpPr>
            <a:stCxn id="21" idx="4"/>
            <a:endCxn id="26" idx="2"/>
          </p:cNvCxnSpPr>
          <p:nvPr/>
        </p:nvCxnSpPr>
        <p:spPr>
          <a:xfrm rot="5400000">
            <a:off x="2213737" y="4617132"/>
            <a:ext cx="1296144" cy="1440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52" name="타원 51"/>
          <p:cNvSpPr/>
          <p:nvPr/>
        </p:nvSpPr>
        <p:spPr>
          <a:xfrm>
            <a:off x="7236296" y="3293720"/>
            <a:ext cx="1188132" cy="43204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767897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</a:rPr>
              <a:t>결과 출력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976156" y="3293720"/>
            <a:ext cx="1008112" cy="252028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ko-KR" altLang="en-US" sz="1000">
                <a:latin typeface="맑은 고딕"/>
                <a:ea typeface="맑은 고딕"/>
                <a:cs typeface="맑은 고딕"/>
              </a:rPr>
              <a:t>&lt;&lt;</a:t>
            </a:r>
            <a:r>
              <a:rPr lang="en-US" altLang="ko-KR" sz="1000">
                <a:latin typeface="맑은 고딕"/>
                <a:ea typeface="맑은 고딕"/>
                <a:cs typeface="맑은 고딕"/>
              </a:rPr>
              <a:t>include</a:t>
            </a:r>
            <a:r>
              <a:rPr lang="ko-KR" altLang="en-US" sz="1000">
                <a:latin typeface="맑은 고딕"/>
                <a:ea typeface="맑은 고딕"/>
                <a:cs typeface="맑은 고딕"/>
              </a:rPr>
              <a:t>&gt;&gt;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238074" y="4005064"/>
            <a:ext cx="1008112" cy="252028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ko-KR" altLang="en-US" sz="1000">
                <a:latin typeface="맑은 고딕"/>
                <a:ea typeface="맑은 고딕"/>
                <a:cs typeface="맑은 고딕"/>
              </a:rPr>
              <a:t>&lt;&lt;</a:t>
            </a:r>
            <a:r>
              <a:rPr lang="en-US" altLang="ko-KR" sz="1000">
                <a:latin typeface="맑은 고딕"/>
                <a:ea typeface="맑은 고딕"/>
                <a:cs typeface="맑은 고딕"/>
              </a:rPr>
              <a:t>exclude</a:t>
            </a:r>
            <a:r>
              <a:rPr lang="ko-KR" altLang="en-US" sz="1000">
                <a:latin typeface="맑은 고딕"/>
                <a:ea typeface="맑은 고딕"/>
                <a:cs typeface="맑은 고딕"/>
              </a:rPr>
              <a:t>&gt;&gt;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382090" y="4365105"/>
            <a:ext cx="1008112" cy="252028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ko-KR" altLang="en-US" sz="1000">
                <a:latin typeface="맑은 고딕"/>
                <a:ea typeface="맑은 고딕"/>
                <a:cs typeface="맑은 고딕"/>
              </a:rPr>
              <a:t>&lt;&lt;</a:t>
            </a:r>
            <a:r>
              <a:rPr lang="en-US" altLang="ko-KR" sz="1000">
                <a:latin typeface="맑은 고딕"/>
                <a:ea typeface="맑은 고딕"/>
                <a:cs typeface="맑은 고딕"/>
              </a:rPr>
              <a:t>exclude</a:t>
            </a:r>
            <a:r>
              <a:rPr lang="ko-KR" altLang="en-US" sz="1000">
                <a:latin typeface="맑은 고딕"/>
                <a:ea typeface="맑은 고딕"/>
                <a:cs typeface="맑은 고딕"/>
              </a:rPr>
              <a:t>&gt;&gt;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797914" y="5085185"/>
            <a:ext cx="1008112" cy="252028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ko-KR" altLang="en-US" sz="1000">
                <a:latin typeface="맑은 고딕"/>
                <a:ea typeface="맑은 고딕"/>
                <a:cs typeface="맑은 고딕"/>
              </a:rPr>
              <a:t>&lt;&lt;</a:t>
            </a:r>
            <a:r>
              <a:rPr lang="en-US" altLang="ko-KR" sz="1000">
                <a:latin typeface="맑은 고딕"/>
                <a:ea typeface="맑은 고딕"/>
                <a:cs typeface="맑은 고딕"/>
              </a:rPr>
              <a:t>exclude</a:t>
            </a:r>
            <a:r>
              <a:rPr lang="ko-KR" altLang="en-US" sz="1000">
                <a:latin typeface="맑은 고딕"/>
                <a:ea typeface="맑은 고딕"/>
                <a:cs typeface="맑은 고딕"/>
              </a:rPr>
              <a:t>&gt;&gt;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75856" y="5589240"/>
            <a:ext cx="1008112" cy="252028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ko-KR" altLang="en-US" sz="1000">
                <a:latin typeface="맑은 고딕"/>
                <a:ea typeface="맑은 고딕"/>
                <a:cs typeface="맑은 고딕"/>
              </a:rPr>
              <a:t>&lt;&lt;</a:t>
            </a:r>
            <a:r>
              <a:rPr lang="en-US" altLang="ko-KR" sz="1000">
                <a:latin typeface="맑은 고딕"/>
                <a:ea typeface="맑은 고딕"/>
                <a:cs typeface="맑은 고딕"/>
              </a:rPr>
              <a:t>exclude</a:t>
            </a:r>
            <a:r>
              <a:rPr lang="ko-KR" altLang="en-US" sz="1000">
                <a:latin typeface="맑은 고딕"/>
                <a:ea typeface="맑은 고딕"/>
                <a:cs typeface="맑은 고딕"/>
              </a:rPr>
              <a:t>&gt;&gt;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391980" y="2240868"/>
            <a:ext cx="1008112" cy="252028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ko-KR" altLang="en-US" sz="1000">
                <a:latin typeface="맑은 고딕"/>
                <a:ea typeface="맑은 고딕"/>
                <a:cs typeface="맑은 고딕"/>
              </a:rPr>
              <a:t>&lt;&lt;</a:t>
            </a:r>
            <a:r>
              <a:rPr lang="en-US" altLang="ko-KR" sz="1000">
                <a:latin typeface="맑은 고딕"/>
                <a:ea typeface="맑은 고딕"/>
                <a:cs typeface="맑은 고딕"/>
              </a:rPr>
              <a:t>exclude</a:t>
            </a:r>
            <a:r>
              <a:rPr lang="ko-KR" altLang="en-US" sz="1000">
                <a:latin typeface="맑은 고딕"/>
                <a:ea typeface="맑은 고딕"/>
                <a:cs typeface="맑은 고딕"/>
              </a:rPr>
              <a:t>&gt;&gt;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572000" y="2861672"/>
            <a:ext cx="1008112" cy="252028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ko-KR" altLang="en-US" sz="1000">
                <a:latin typeface="맑은 고딕"/>
                <a:ea typeface="맑은 고딕"/>
                <a:cs typeface="맑은 고딕"/>
              </a:rPr>
              <a:t>&lt;&lt;</a:t>
            </a:r>
            <a:r>
              <a:rPr lang="en-US" altLang="ko-KR" sz="1000">
                <a:latin typeface="맑은 고딕"/>
                <a:ea typeface="맑은 고딕"/>
                <a:cs typeface="맑은 고딕"/>
              </a:rPr>
              <a:t>exclude</a:t>
            </a:r>
            <a:r>
              <a:rPr lang="ko-KR" altLang="en-US" sz="1000">
                <a:latin typeface="맑은 고딕"/>
                <a:ea typeface="맑은 고딕"/>
                <a:cs typeface="맑은 고딕"/>
              </a:rPr>
              <a:t>&gt;&gt;</a:t>
            </a:r>
          </a:p>
        </p:txBody>
      </p:sp>
      <p:cxnSp>
        <p:nvCxnSpPr>
          <p:cNvPr id="62" name="직선 화살표 연결선 61"/>
          <p:cNvCxnSpPr>
            <a:stCxn id="31" idx="6"/>
            <a:endCxn id="52" idx="0"/>
          </p:cNvCxnSpPr>
          <p:nvPr/>
        </p:nvCxnSpPr>
        <p:spPr>
          <a:xfrm>
            <a:off x="6876256" y="2357616"/>
            <a:ext cx="954106" cy="9361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tailEnd type="arrow"/>
          </a:ln>
          <a:effectLst/>
        </p:spPr>
      </p:cxnSp>
      <p:sp>
        <p:nvSpPr>
          <p:cNvPr id="63" name="TextBox 62"/>
          <p:cNvSpPr txBox="1"/>
          <p:nvPr/>
        </p:nvSpPr>
        <p:spPr>
          <a:xfrm>
            <a:off x="7128284" y="2501632"/>
            <a:ext cx="1008112" cy="252028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ko-KR" altLang="en-US" sz="1000">
                <a:latin typeface="맑은 고딕"/>
                <a:ea typeface="맑은 고딕"/>
                <a:cs typeface="맑은 고딕"/>
              </a:rPr>
              <a:t>&lt;&lt;</a:t>
            </a:r>
            <a:r>
              <a:rPr lang="en-US" altLang="ko-KR" sz="1000">
                <a:latin typeface="맑은 고딕"/>
                <a:ea typeface="맑은 고딕"/>
                <a:cs typeface="맑은 고딕"/>
              </a:rPr>
              <a:t>include</a:t>
            </a:r>
            <a:r>
              <a:rPr lang="ko-KR" altLang="en-US" sz="1000">
                <a:latin typeface="맑은 고딕"/>
                <a:ea typeface="맑은 고딕"/>
                <a:cs typeface="맑은 고딕"/>
              </a:rPr>
              <a:t>&gt;&gt;</a:t>
            </a:r>
          </a:p>
        </p:txBody>
      </p:sp>
      <p:cxnSp>
        <p:nvCxnSpPr>
          <p:cNvPr id="64" name="직선 화살표 연결선 63"/>
          <p:cNvCxnSpPr>
            <a:stCxn id="30" idx="6"/>
            <a:endCxn id="52" idx="1"/>
          </p:cNvCxnSpPr>
          <p:nvPr/>
        </p:nvCxnSpPr>
        <p:spPr>
          <a:xfrm>
            <a:off x="6912260" y="2933680"/>
            <a:ext cx="498034" cy="423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tailEnd type="arrow"/>
          </a:ln>
          <a:effectLst/>
        </p:spPr>
      </p:cxnSp>
      <p:sp>
        <p:nvSpPr>
          <p:cNvPr id="65" name="TextBox 64"/>
          <p:cNvSpPr txBox="1"/>
          <p:nvPr/>
        </p:nvSpPr>
        <p:spPr>
          <a:xfrm>
            <a:off x="6336196" y="3077696"/>
            <a:ext cx="1008112" cy="252028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ko-KR" altLang="en-US" sz="1000">
                <a:latin typeface="맑은 고딕"/>
                <a:ea typeface="맑은 고딕"/>
                <a:cs typeface="맑은 고딕"/>
              </a:rPr>
              <a:t>&lt;&lt;</a:t>
            </a:r>
            <a:r>
              <a:rPr lang="en-US" altLang="ko-KR" sz="1000">
                <a:latin typeface="맑은 고딕"/>
                <a:ea typeface="맑은 고딕"/>
                <a:cs typeface="맑은 고딕"/>
              </a:rPr>
              <a:t>include</a:t>
            </a:r>
            <a:r>
              <a:rPr lang="ko-KR" altLang="en-US" sz="1000">
                <a:latin typeface="맑은 고딕"/>
                <a:ea typeface="맑은 고딕"/>
                <a:cs typeface="맑은 고딕"/>
              </a:rPr>
              <a:t>&gt;&gt;</a:t>
            </a:r>
          </a:p>
        </p:txBody>
      </p:sp>
      <p:sp>
        <p:nvSpPr>
          <p:cNvPr id="66" name="타원 65"/>
          <p:cNvSpPr/>
          <p:nvPr/>
        </p:nvSpPr>
        <p:spPr>
          <a:xfrm>
            <a:off x="4463988" y="3329724"/>
            <a:ext cx="1404156" cy="43204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81823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</a:rPr>
              <a:t>카메라 제어</a:t>
            </a:r>
          </a:p>
        </p:txBody>
      </p:sp>
      <p:cxnSp>
        <p:nvCxnSpPr>
          <p:cNvPr id="68" name="직선 화살표 연결선 67"/>
          <p:cNvCxnSpPr>
            <a:stCxn id="21" idx="7"/>
            <a:endCxn id="66" idx="2"/>
          </p:cNvCxnSpPr>
          <p:nvPr/>
        </p:nvCxnSpPr>
        <p:spPr>
          <a:xfrm flipV="1">
            <a:off x="3430262" y="3545748"/>
            <a:ext cx="1033726" cy="1265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69" name="타원 68"/>
          <p:cNvSpPr/>
          <p:nvPr/>
        </p:nvSpPr>
        <p:spPr>
          <a:xfrm>
            <a:off x="6498214" y="4833157"/>
            <a:ext cx="1224136" cy="5040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743901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</a:rPr>
              <a:t>조도 감지 결과 송신 </a:t>
            </a:r>
          </a:p>
        </p:txBody>
      </p:sp>
      <p:cxnSp>
        <p:nvCxnSpPr>
          <p:cNvPr id="70" name="직선 화살표 연결선 69"/>
          <p:cNvCxnSpPr>
            <a:stCxn id="66" idx="6"/>
            <a:endCxn id="52" idx="2"/>
          </p:cNvCxnSpPr>
          <p:nvPr/>
        </p:nvCxnSpPr>
        <p:spPr>
          <a:xfrm flipV="1">
            <a:off x="5868144" y="3509744"/>
            <a:ext cx="1368152" cy="360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tailEnd type="arrow"/>
          </a:ln>
          <a:effectLst/>
        </p:spPr>
      </p:cxnSp>
      <p:cxnSp>
        <p:nvCxnSpPr>
          <p:cNvPr id="77" name="직선 화살표 연결선 76"/>
          <p:cNvCxnSpPr>
            <a:stCxn id="69" idx="2"/>
            <a:endCxn id="27" idx="5"/>
          </p:cNvCxnSpPr>
          <p:nvPr/>
        </p:nvCxnSpPr>
        <p:spPr>
          <a:xfrm rot="10800000">
            <a:off x="4992068" y="4697877"/>
            <a:ext cx="1506146" cy="3873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tailEnd type="arrow"/>
          </a:ln>
          <a:effectLst/>
        </p:spPr>
      </p:cxnSp>
      <p:sp>
        <p:nvSpPr>
          <p:cNvPr id="78" name="TextBox 77"/>
          <p:cNvSpPr txBox="1"/>
          <p:nvPr/>
        </p:nvSpPr>
        <p:spPr>
          <a:xfrm>
            <a:off x="5382090" y="4653137"/>
            <a:ext cx="1008112" cy="252028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ko-KR" altLang="en-US" sz="1000">
                <a:latin typeface="맑은 고딕"/>
                <a:ea typeface="맑은 고딕"/>
                <a:cs typeface="맑은 고딕"/>
              </a:rPr>
              <a:t>&lt;&lt;</a:t>
            </a:r>
            <a:r>
              <a:rPr lang="en-US" altLang="ko-KR" sz="1000">
                <a:latin typeface="맑은 고딕"/>
                <a:ea typeface="맑은 고딕"/>
                <a:cs typeface="맑은 고딕"/>
              </a:rPr>
              <a:t>exclude</a:t>
            </a:r>
            <a:r>
              <a:rPr lang="ko-KR" altLang="en-US" sz="1000">
                <a:latin typeface="맑은 고딕"/>
                <a:ea typeface="맑은 고딕"/>
                <a:cs typeface="맑은 고딕"/>
              </a:rPr>
              <a:t>&gt;&gt;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카메라 작동 알고리즘</a:t>
            </a:r>
          </a:p>
        </p:txBody>
      </p:sp>
      <p:sp>
        <p:nvSpPr>
          <p:cNvPr id="107" name="모서리가 둥근 직사각형 106"/>
          <p:cNvSpPr/>
          <p:nvPr/>
        </p:nvSpPr>
        <p:spPr>
          <a:xfrm>
            <a:off x="3707903" y="1556792"/>
            <a:ext cx="1692188" cy="540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90000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500" b="1" i="0" u="none">
                <a:solidFill>
                  <a:schemeClr val="tx1"/>
                </a:solidFill>
                <a:latin typeface="Arial"/>
              </a:rPr>
              <a:t>시작</a:t>
            </a:r>
          </a:p>
        </p:txBody>
      </p:sp>
      <p:sp>
        <p:nvSpPr>
          <p:cNvPr id="108" name="직사각형 107"/>
          <p:cNvSpPr/>
          <p:nvPr/>
        </p:nvSpPr>
        <p:spPr>
          <a:xfrm>
            <a:off x="3743908" y="2348880"/>
            <a:ext cx="1656184" cy="75608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90000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500" b="1" i="0" u="none">
                <a:solidFill>
                  <a:schemeClr val="tx1"/>
                </a:solidFill>
                <a:latin typeface="Arial"/>
              </a:rPr>
              <a:t>초음파 센서 실행</a:t>
            </a:r>
          </a:p>
        </p:txBody>
      </p:sp>
      <p:sp>
        <p:nvSpPr>
          <p:cNvPr id="109" name="다이아몬드 108"/>
          <p:cNvSpPr/>
          <p:nvPr/>
        </p:nvSpPr>
        <p:spPr>
          <a:xfrm>
            <a:off x="3167843" y="3356992"/>
            <a:ext cx="2808312" cy="756084"/>
          </a:xfrm>
          <a:prstGeom prst="diamon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90000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500" b="1" i="0" u="none">
                <a:solidFill>
                  <a:schemeClr val="tx1"/>
                </a:solidFill>
                <a:latin typeface="Arial"/>
              </a:rPr>
              <a:t>센서가 물체를 감지</a:t>
            </a:r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3662899" y="5661248"/>
            <a:ext cx="1818202" cy="61206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8718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500" b="1" i="0" u="none">
                <a:solidFill>
                  <a:schemeClr val="tx1"/>
                </a:solidFill>
                <a:latin typeface="Arial"/>
              </a:rPr>
              <a:t>카메라를 켜서 찍는다</a:t>
            </a:r>
          </a:p>
        </p:txBody>
      </p:sp>
      <p:sp>
        <p:nvSpPr>
          <p:cNvPr id="112" name="다이아몬드 111"/>
          <p:cNvSpPr/>
          <p:nvPr/>
        </p:nvSpPr>
        <p:spPr>
          <a:xfrm>
            <a:off x="3149841" y="4365104"/>
            <a:ext cx="2844316" cy="1080120"/>
          </a:xfrm>
          <a:prstGeom prst="diamon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8718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500" b="1" i="0" u="none">
                <a:solidFill>
                  <a:schemeClr val="tx1"/>
                </a:solidFill>
                <a:latin typeface="Arial"/>
              </a:rPr>
              <a:t>물체가 감지된 시간이 10초 이상</a:t>
            </a:r>
          </a:p>
        </p:txBody>
      </p:sp>
      <p:cxnSp>
        <p:nvCxnSpPr>
          <p:cNvPr id="113" name="직선 화살표 연결선 112"/>
          <p:cNvCxnSpPr>
            <a:stCxn id="107" idx="2"/>
            <a:endCxn id="108" idx="0"/>
          </p:cNvCxnSpPr>
          <p:nvPr/>
        </p:nvCxnSpPr>
        <p:spPr>
          <a:xfrm rot="16200000" flipH="1">
            <a:off x="4436985" y="2213865"/>
            <a:ext cx="252028" cy="1800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tailEnd type="triangle" w="lg" len="lg"/>
          </a:ln>
          <a:effectLst/>
        </p:spPr>
      </p:cxnSp>
      <p:cxnSp>
        <p:nvCxnSpPr>
          <p:cNvPr id="114" name="직선 화살표 연결선 113"/>
          <p:cNvCxnSpPr>
            <a:stCxn id="108" idx="2"/>
            <a:endCxn id="109" idx="0"/>
          </p:cNvCxnSpPr>
          <p:nvPr/>
        </p:nvCxnSpPr>
        <p:spPr>
          <a:xfrm rot="16200000" flipH="1">
            <a:off x="4445986" y="3230978"/>
            <a:ext cx="252028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tailEnd type="triangle" w="lg" len="lg"/>
          </a:ln>
          <a:effectLst/>
        </p:spPr>
      </p:cxnSp>
      <p:cxnSp>
        <p:nvCxnSpPr>
          <p:cNvPr id="115" name="직선 화살표 연결선 114"/>
          <p:cNvCxnSpPr>
            <a:stCxn id="109" idx="2"/>
            <a:endCxn id="112" idx="0"/>
          </p:cNvCxnSpPr>
          <p:nvPr/>
        </p:nvCxnSpPr>
        <p:spPr>
          <a:xfrm rot="16200000" flipH="1">
            <a:off x="4445986" y="4239090"/>
            <a:ext cx="252028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tailEnd type="triangle" w="lg" len="lg"/>
          </a:ln>
          <a:effectLst/>
        </p:spPr>
      </p:cxnSp>
      <p:cxnSp>
        <p:nvCxnSpPr>
          <p:cNvPr id="116" name="직선 화살표 연결선 115"/>
          <p:cNvCxnSpPr>
            <a:stCxn id="112" idx="2"/>
            <a:endCxn id="111" idx="0"/>
          </p:cNvCxnSpPr>
          <p:nvPr/>
        </p:nvCxnSpPr>
        <p:spPr>
          <a:xfrm rot="16200000" flipH="1">
            <a:off x="4463988" y="5553236"/>
            <a:ext cx="216024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tailEnd type="triangle" w="lg" len="lg"/>
          </a:ln>
          <a:effectLst/>
        </p:spPr>
      </p:cxnSp>
      <p:cxnSp>
        <p:nvCxnSpPr>
          <p:cNvPr id="117" name="꺾인 연결선 116"/>
          <p:cNvCxnSpPr>
            <a:stCxn id="109" idx="3"/>
            <a:endCxn id="108" idx="3"/>
          </p:cNvCxnSpPr>
          <p:nvPr/>
        </p:nvCxnSpPr>
        <p:spPr>
          <a:xfrm flipH="1" flipV="1">
            <a:off x="5400092" y="2726922"/>
            <a:ext cx="576064" cy="1008112"/>
          </a:xfrm>
          <a:prstGeom prst="bentConnector3">
            <a:avLst>
              <a:gd name="adj1" fmla="val -39089"/>
            </a:avLst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tailEnd type="triangle" w="lg" len="lg"/>
          </a:ln>
          <a:effectLst/>
        </p:spPr>
      </p:cxnSp>
      <p:cxnSp>
        <p:nvCxnSpPr>
          <p:cNvPr id="119" name="꺾인 연결선 118"/>
          <p:cNvCxnSpPr>
            <a:stCxn id="112" idx="1"/>
            <a:endCxn id="108" idx="1"/>
          </p:cNvCxnSpPr>
          <p:nvPr/>
        </p:nvCxnSpPr>
        <p:spPr>
          <a:xfrm flipV="1">
            <a:off x="3149841" y="2726922"/>
            <a:ext cx="594066" cy="2178242"/>
          </a:xfrm>
          <a:prstGeom prst="bentConnector3">
            <a:avLst>
              <a:gd name="adj1" fmla="val -110768"/>
            </a:avLst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tailEnd type="triangle" w="lg" len="lg"/>
          </a:ln>
          <a:effectLst/>
        </p:spPr>
      </p:cxnSp>
      <p:sp>
        <p:nvSpPr>
          <p:cNvPr id="120" name="TextBox 119"/>
          <p:cNvSpPr txBox="1"/>
          <p:nvPr/>
        </p:nvSpPr>
        <p:spPr>
          <a:xfrm>
            <a:off x="1979712" y="3681028"/>
            <a:ext cx="540060" cy="396044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en-US" altLang="ko-KR" sz="1500" b="1">
                <a:latin typeface="Arial"/>
                <a:cs typeface="Arial"/>
              </a:rPr>
              <a:t>NO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6192180" y="3032956"/>
            <a:ext cx="540060" cy="396044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en-US" altLang="ko-KR" sz="1500" b="1">
                <a:latin typeface="Arial"/>
                <a:cs typeface="Arial"/>
              </a:rPr>
              <a:t>NO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4499992" y="4077072"/>
            <a:ext cx="792088" cy="396044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en-US" altLang="ko-KR" sz="1500" b="1">
                <a:latin typeface="Arial"/>
                <a:cs typeface="Arial"/>
              </a:rPr>
              <a:t>YES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4535996" y="5373216"/>
            <a:ext cx="792088" cy="396044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en-US" altLang="ko-KR" sz="1500" b="1">
                <a:latin typeface="Arial"/>
                <a:cs typeface="Arial"/>
              </a:rPr>
              <a:t>YES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목차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539552" y="1412776"/>
            <a:ext cx="8229600" cy="5213176"/>
          </a:xfrm>
        </p:spPr>
        <p:txBody>
          <a:bodyPr/>
          <a:lstStyle/>
          <a:p>
            <a:pPr marL="514350" indent="-514350">
              <a:buAutoNum type="arabicPeriod"/>
              <a:defRPr lang="ko-KR" altLang="en-US"/>
            </a:pPr>
            <a:r>
              <a:rPr lang="ko-KR" altLang="en-US" b="1">
                <a:solidFill>
                  <a:schemeClr val="accent2">
                    <a:lumMod val="75000"/>
                  </a:schemeClr>
                </a:solidFill>
              </a:rPr>
              <a:t>개요</a:t>
            </a:r>
            <a:endParaRPr lang="ko-KR" altLang="en-US" b="1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  <a:defRPr lang="ko-KR" altLang="en-US"/>
            </a:pPr>
            <a:r>
              <a:rPr lang="en-US" altLang="ko-KR" sz="1200" b="1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ko-KR" altLang="en-US" sz="1200" b="1">
                <a:solidFill>
                  <a:schemeClr val="accent2">
                    <a:lumMod val="75000"/>
                  </a:schemeClr>
                </a:solidFill>
              </a:rPr>
              <a:t>개발 배경, 개발 내용</a:t>
            </a:r>
            <a:endParaRPr lang="ko-KR" altLang="en-US" sz="1200" b="1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  <a:defRPr lang="ko-KR" altLang="en-US"/>
            </a:pPr>
            <a:r>
              <a:rPr lang="en-US" altLang="ko-KR" b="1">
                <a:solidFill>
                  <a:schemeClr val="accent2">
                    <a:lumMod val="75000"/>
                  </a:schemeClr>
                </a:solidFill>
              </a:rPr>
              <a:t>2. </a:t>
            </a:r>
            <a:r>
              <a:rPr lang="ko-KR" altLang="en-US" b="1">
                <a:solidFill>
                  <a:schemeClr val="accent2">
                    <a:lumMod val="75000"/>
                  </a:schemeClr>
                </a:solidFill>
              </a:rPr>
              <a:t>개발구조</a:t>
            </a:r>
            <a:endParaRPr lang="ko-KR" altLang="en-US" b="1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  <a:defRPr lang="ko-KR" altLang="en-US"/>
            </a:pPr>
            <a:r>
              <a:rPr lang="en-US" altLang="ko-KR" sz="1100" b="1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ko-KR" altLang="en-US" sz="1100" b="1">
                <a:solidFill>
                  <a:schemeClr val="accent2">
                    <a:lumMod val="75000"/>
                  </a:schemeClr>
                </a:solidFill>
              </a:rPr>
              <a:t>전채적 구조</a:t>
            </a:r>
            <a:r>
              <a:rPr lang="en-US" altLang="ko-KR" sz="1100" b="1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ko-KR" altLang="en-US" sz="1100" b="1">
                <a:solidFill>
                  <a:schemeClr val="accent2">
                    <a:lumMod val="75000"/>
                  </a:schemeClr>
                </a:solidFill>
              </a:rPr>
              <a:t>하드웨어</a:t>
            </a:r>
            <a:endParaRPr lang="ko-KR" altLang="en-US" sz="1100" b="1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  <a:defRPr lang="ko-KR" altLang="en-US"/>
            </a:pPr>
            <a:r>
              <a:rPr lang="en-US" altLang="ko-KR" sz="1100" b="1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ko-KR" altLang="en-US" sz="1100" b="1">
                <a:solidFill>
                  <a:schemeClr val="accent2">
                    <a:lumMod val="75000"/>
                  </a:schemeClr>
                </a:solidFill>
              </a:rPr>
              <a:t>카메라와 초음파 센서</a:t>
            </a:r>
            <a:r>
              <a:rPr lang="en-US" altLang="ko-KR" sz="1100" b="1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ko-KR" altLang="en-US" sz="1100" b="1">
                <a:solidFill>
                  <a:schemeClr val="accent2">
                    <a:lumMod val="75000"/>
                  </a:schemeClr>
                </a:solidFill>
              </a:rPr>
              <a:t>전등과 커튼</a:t>
            </a:r>
            <a:endParaRPr lang="ko-KR" altLang="en-US" sz="1100" b="1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  <a:defRPr lang="ko-KR" altLang="en-US"/>
            </a:pPr>
            <a:r>
              <a:rPr lang="ko-KR" altLang="en-US" sz="1100" b="1">
                <a:solidFill>
                  <a:schemeClr val="accent2">
                    <a:lumMod val="75000"/>
                  </a:schemeClr>
                </a:solidFill>
              </a:rPr>
              <a:t>- 도어락과 모터드라이버, 환경설정</a:t>
            </a:r>
            <a:endParaRPr lang="ko-KR" altLang="en-US" sz="1100" b="1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  <a:defRPr lang="ko-KR" altLang="en-US"/>
            </a:pPr>
            <a:r>
              <a:rPr lang="en-US" altLang="ko-KR" b="1">
                <a:solidFill>
                  <a:schemeClr val="accent2">
                    <a:lumMod val="75000"/>
                  </a:schemeClr>
                </a:solidFill>
              </a:rPr>
              <a:t>3. </a:t>
            </a:r>
            <a:r>
              <a:rPr lang="ko-KR" altLang="en-US" b="1">
                <a:solidFill>
                  <a:schemeClr val="accent2">
                    <a:lumMod val="75000"/>
                  </a:schemeClr>
                </a:solidFill>
              </a:rPr>
              <a:t>컨트롤 </a:t>
            </a:r>
            <a:endParaRPr lang="ko-KR" altLang="en-US" b="1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  <a:defRPr lang="ko-KR" altLang="en-US"/>
            </a:pPr>
            <a:r>
              <a:rPr lang="ko-KR" altLang="en-US" sz="1200" b="1">
                <a:solidFill>
                  <a:schemeClr val="accent2">
                    <a:lumMod val="75000"/>
                  </a:schemeClr>
                </a:solidFill>
              </a:rPr>
              <a:t>-초음파 감지방법</a:t>
            </a:r>
            <a:endParaRPr lang="ko-KR" altLang="en-US" sz="1200" b="1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  <a:defRPr lang="ko-KR" altLang="en-US"/>
            </a:pPr>
            <a:r>
              <a:rPr lang="en-US" altLang="ko-KR" sz="1200" b="1">
                <a:solidFill>
                  <a:schemeClr val="accent2">
                    <a:lumMod val="75000"/>
                  </a:schemeClr>
                </a:solidFill>
              </a:rPr>
              <a:t>-UI</a:t>
            </a:r>
            <a:r>
              <a:rPr lang="ko-KR" altLang="en-US" sz="1200" b="1">
                <a:solidFill>
                  <a:schemeClr val="accent2">
                    <a:lumMod val="75000"/>
                  </a:schemeClr>
                </a:solidFill>
              </a:rPr>
              <a:t>구성, 조절버튼, -외출시 상태확인</a:t>
            </a:r>
            <a:endParaRPr lang="ko-KR" altLang="en-US" sz="1200" b="1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  <a:defRPr lang="ko-KR" altLang="en-US"/>
            </a:pPr>
            <a:r>
              <a:rPr lang="en-US" altLang="ko-KR" sz="1200" b="1">
                <a:solidFill>
                  <a:schemeClr val="accent2">
                    <a:lumMod val="75000"/>
                  </a:schemeClr>
                </a:solidFill>
              </a:rPr>
              <a:t>-</a:t>
            </a:r>
            <a:r>
              <a:rPr lang="ko-KR" altLang="en-US" sz="1200" b="1">
                <a:solidFill>
                  <a:schemeClr val="accent2">
                    <a:lumMod val="75000"/>
                  </a:schemeClr>
                </a:solidFill>
              </a:rPr>
              <a:t>시스템 시나리오, 서버구조</a:t>
            </a:r>
            <a:endParaRPr lang="ko-KR" altLang="en-US" sz="1200" b="1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  <a:defRPr lang="ko-KR" altLang="en-US"/>
            </a:pPr>
            <a:r>
              <a:rPr lang="en-US" altLang="ko-KR" b="1">
                <a:solidFill>
                  <a:schemeClr val="accent2">
                    <a:lumMod val="75000"/>
                  </a:schemeClr>
                </a:solidFill>
              </a:rPr>
              <a:t>4.API, </a:t>
            </a:r>
            <a:r>
              <a:rPr lang="ko-KR" altLang="en-US" b="1">
                <a:solidFill>
                  <a:schemeClr val="accent2">
                    <a:lumMod val="75000"/>
                  </a:schemeClr>
                </a:solidFill>
              </a:rPr>
              <a:t>함수 및 알고리즘</a:t>
            </a:r>
            <a:endParaRPr lang="ko-KR" altLang="en-US" b="1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  <a:defRPr lang="ko-KR" altLang="en-US"/>
            </a:pPr>
            <a:r>
              <a:rPr lang="en-US" altLang="ko-KR" sz="1200" b="1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ko-KR" altLang="en-US" sz="1200" b="1">
                <a:solidFill>
                  <a:schemeClr val="accent2">
                    <a:lumMod val="75000"/>
                  </a:schemeClr>
                </a:solidFill>
              </a:rPr>
              <a:t>유스케이스 다이어그램, 카메라 작동 알고리즘, 커튼제어 알고리즘</a:t>
            </a:r>
            <a:endParaRPr lang="ko-KR" altLang="en-US" sz="1200" b="1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  <a:defRPr lang="ko-KR" altLang="en-US"/>
            </a:pPr>
            <a:r>
              <a:rPr lang="en-US" altLang="ko-KR" sz="1200" b="1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ko-KR" altLang="en-US" sz="1200" b="1">
                <a:solidFill>
                  <a:schemeClr val="accent2">
                    <a:lumMod val="75000"/>
                  </a:schemeClr>
                </a:solidFill>
              </a:rPr>
              <a:t>커튼, 조명, 도어락, 사진촬영</a:t>
            </a:r>
            <a:r>
              <a:rPr lang="en-US" altLang="ko-KR" sz="1200" b="1">
                <a:solidFill>
                  <a:schemeClr val="accent2">
                    <a:lumMod val="75000"/>
                  </a:schemeClr>
                </a:solidFill>
              </a:rPr>
              <a:t> API</a:t>
            </a:r>
            <a:endParaRPr lang="en-US" altLang="ko-KR" sz="1200" b="1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  <a:defRPr lang="ko-KR" altLang="en-US"/>
            </a:pPr>
            <a:r>
              <a:rPr lang="ko-KR" altLang="en-US" sz="1200" b="1">
                <a:solidFill>
                  <a:schemeClr val="accent2">
                    <a:lumMod val="75000"/>
                  </a:schemeClr>
                </a:solidFill>
              </a:rPr>
              <a:t>-</a:t>
            </a:r>
            <a:r>
              <a:rPr lang="en-US" altLang="ko-KR" sz="1200" b="1">
                <a:solidFill>
                  <a:schemeClr val="accent2">
                    <a:lumMod val="75000"/>
                  </a:schemeClr>
                </a:solidFill>
              </a:rPr>
              <a:t>  </a:t>
            </a:r>
            <a:r>
              <a:rPr lang="ko-KR" altLang="en-US" sz="1200" b="1">
                <a:solidFill>
                  <a:schemeClr val="accent2">
                    <a:lumMod val="75000"/>
                  </a:schemeClr>
                </a:solidFill>
              </a:rPr>
              <a:t>토스트 메시지 출력, 작동시 제어의 </a:t>
            </a:r>
            <a:r>
              <a:rPr lang="en-US" altLang="ko-KR" sz="1200" b="1">
                <a:solidFill>
                  <a:schemeClr val="accent2">
                    <a:lumMod val="75000"/>
                  </a:schemeClr>
                </a:solidFill>
              </a:rPr>
              <a:t>UI</a:t>
            </a:r>
            <a:r>
              <a:rPr lang="ko-KR" altLang="en-US" sz="1200" b="1">
                <a:solidFill>
                  <a:schemeClr val="accent2">
                    <a:lumMod val="75000"/>
                  </a:schemeClr>
                </a:solidFill>
              </a:rPr>
              <a:t>버튼 객체 생성</a:t>
            </a:r>
            <a:endParaRPr lang="ko-KR" altLang="en-US" sz="1200" b="1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  <a:defRPr lang="ko-KR" altLang="en-US"/>
            </a:pPr>
            <a:r>
              <a:rPr lang="ko-KR" altLang="en-US" sz="1200" b="1">
                <a:solidFill>
                  <a:schemeClr val="accent2">
                    <a:lumMod val="75000"/>
                  </a:schemeClr>
                </a:solidFill>
              </a:rPr>
              <a:t>-  하드웨어 부품구조</a:t>
            </a:r>
            <a:r>
              <a:rPr lang="en-US" altLang="ko-KR" sz="1200" b="1">
                <a:solidFill>
                  <a:schemeClr val="accent2">
                    <a:lumMod val="75000"/>
                  </a:schemeClr>
                </a:solidFill>
              </a:rPr>
              <a:t>,</a:t>
            </a:r>
            <a:r>
              <a:rPr lang="ko-KR" altLang="en-US" sz="1200" b="1">
                <a:solidFill>
                  <a:schemeClr val="accent2">
                    <a:lumMod val="75000"/>
                  </a:schemeClr>
                </a:solidFill>
              </a:rPr>
              <a:t> 스펙, </a:t>
            </a:r>
            <a:r>
              <a:rPr lang="en-US" altLang="ko-KR" sz="1200" b="1">
                <a:solidFill>
                  <a:schemeClr val="accent2">
                    <a:lumMod val="75000"/>
                  </a:schemeClr>
                </a:solidFill>
              </a:rPr>
              <a:t>url</a:t>
            </a:r>
            <a:r>
              <a:rPr lang="ko-KR" altLang="en-US" sz="1200" b="1">
                <a:solidFill>
                  <a:schemeClr val="accent2">
                    <a:lumMod val="75000"/>
                  </a:schemeClr>
                </a:solidFill>
              </a:rPr>
              <a:t>(개발 환경)</a:t>
            </a:r>
            <a:endParaRPr lang="ko-KR" altLang="en-US" sz="1200" b="1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  <a:defRPr lang="ko-KR" altLang="en-US"/>
            </a:pPr>
            <a:r>
              <a:rPr lang="ko-KR" altLang="en-US" sz="1200" b="1">
                <a:solidFill>
                  <a:schemeClr val="accent2">
                    <a:lumMod val="75000"/>
                  </a:schemeClr>
                </a:solidFill>
              </a:rPr>
              <a:t>-  개발방법, 데모세트장 구조</a:t>
            </a:r>
            <a:endParaRPr lang="ko-KR" altLang="en-US" sz="1200" b="1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  <a:defRPr lang="ko-KR" altLang="en-US"/>
            </a:pPr>
            <a:r>
              <a:rPr lang="ko-KR" altLang="en-US" b="1">
                <a:solidFill>
                  <a:schemeClr val="accent2">
                    <a:lumMod val="75000"/>
                  </a:schemeClr>
                </a:solidFill>
              </a:rPr>
              <a:t>5</a:t>
            </a:r>
            <a:r>
              <a:rPr lang="en-US" altLang="ko-KR" b="1">
                <a:solidFill>
                  <a:schemeClr val="accent2">
                    <a:lumMod val="75000"/>
                  </a:schemeClr>
                </a:solidFill>
              </a:rPr>
              <a:t>.</a:t>
            </a:r>
            <a:r>
              <a:rPr lang="ko-KR" altLang="en-US" b="1">
                <a:solidFill>
                  <a:schemeClr val="accent2">
                    <a:lumMod val="75000"/>
                  </a:schemeClr>
                </a:solidFill>
              </a:rPr>
              <a:t>개발</a:t>
            </a:r>
            <a:endParaRPr lang="ko-KR" altLang="en-US" b="1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  <a:defRPr lang="ko-KR" altLang="en-US"/>
            </a:pPr>
            <a:r>
              <a:rPr lang="ko-KR" altLang="en-US" sz="1200" b="1">
                <a:solidFill>
                  <a:schemeClr val="accent2">
                    <a:lumMod val="75000"/>
                  </a:schemeClr>
                </a:solidFill>
              </a:rPr>
              <a:t>-  업무분담, 개발일정, 참고문헌</a:t>
            </a:r>
            <a:endParaRPr lang="ko-KR" altLang="en-US" sz="1200" b="1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  <a:defRPr lang="ko-KR" altLang="en-US"/>
            </a:pPr>
            <a:endParaRPr lang="ko-KR" altLang="en-US" sz="1200" b="1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커튼 자동제어 알고리즘</a:t>
            </a:r>
          </a:p>
        </p:txBody>
      </p:sp>
      <p:sp>
        <p:nvSpPr>
          <p:cNvPr id="124" name="모서리가 둥근 직사각형 123"/>
          <p:cNvSpPr/>
          <p:nvPr/>
        </p:nvSpPr>
        <p:spPr>
          <a:xfrm>
            <a:off x="3707904" y="1700807"/>
            <a:ext cx="1692188" cy="540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831328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500" b="1" i="0" u="none">
                <a:solidFill>
                  <a:schemeClr val="tx1"/>
                </a:solidFill>
                <a:latin typeface="Arial"/>
              </a:rPr>
              <a:t>자동 모드 시작</a:t>
            </a:r>
          </a:p>
        </p:txBody>
      </p:sp>
      <p:sp>
        <p:nvSpPr>
          <p:cNvPr id="125" name="직사각형 124"/>
          <p:cNvSpPr/>
          <p:nvPr/>
        </p:nvSpPr>
        <p:spPr>
          <a:xfrm>
            <a:off x="3743908" y="2672916"/>
            <a:ext cx="1656184" cy="75608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831328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500" b="1" i="0" u="none">
                <a:solidFill>
                  <a:schemeClr val="tx1"/>
                </a:solidFill>
                <a:latin typeface="Arial"/>
              </a:rPr>
              <a:t>조도 센서 실행</a:t>
            </a:r>
          </a:p>
        </p:txBody>
      </p:sp>
      <p:sp>
        <p:nvSpPr>
          <p:cNvPr id="126" name="다이아몬드 125"/>
          <p:cNvSpPr/>
          <p:nvPr/>
        </p:nvSpPr>
        <p:spPr>
          <a:xfrm>
            <a:off x="3167844" y="4005064"/>
            <a:ext cx="2808312" cy="756084"/>
          </a:xfrm>
          <a:prstGeom prst="diamon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831328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500" b="1" i="0" u="none">
                <a:solidFill>
                  <a:schemeClr val="tx1"/>
                </a:solidFill>
                <a:latin typeface="Arial"/>
              </a:rPr>
              <a:t>1000</a:t>
            </a:r>
            <a:r>
              <a:rPr lang="en-US" altLang="ko-KR" sz="1500" b="1" i="0" u="none">
                <a:solidFill>
                  <a:schemeClr val="tx1"/>
                </a:solidFill>
                <a:latin typeface="Arial"/>
              </a:rPr>
              <a:t>Lux</a:t>
            </a:r>
          </a:p>
          <a:p>
            <a:pPr marL="0" indent="0" algn="ctr" defTabSz="831328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500" b="1" i="0" u="none">
                <a:solidFill>
                  <a:schemeClr val="tx1"/>
                </a:solidFill>
                <a:latin typeface="Arial"/>
              </a:rPr>
              <a:t>이상인가?</a:t>
            </a:r>
          </a:p>
        </p:txBody>
      </p:sp>
      <p:sp>
        <p:nvSpPr>
          <p:cNvPr id="127" name="모서리가 둥근 직사각형 126"/>
          <p:cNvSpPr/>
          <p:nvPr/>
        </p:nvSpPr>
        <p:spPr>
          <a:xfrm>
            <a:off x="3662899" y="5445224"/>
            <a:ext cx="1818202" cy="61206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80535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500" b="1" i="0" u="none">
                <a:solidFill>
                  <a:schemeClr val="tx1"/>
                </a:solidFill>
                <a:latin typeface="Arial"/>
              </a:rPr>
              <a:t>커튼을 내린다</a:t>
            </a:r>
          </a:p>
        </p:txBody>
      </p:sp>
      <p:cxnSp>
        <p:nvCxnSpPr>
          <p:cNvPr id="128" name="직선 화살표 연결선 127"/>
          <p:cNvCxnSpPr>
            <a:stCxn id="124" idx="2"/>
            <a:endCxn id="125" idx="0"/>
          </p:cNvCxnSpPr>
          <p:nvPr/>
        </p:nvCxnSpPr>
        <p:spPr>
          <a:xfrm rot="16200000" flipH="1">
            <a:off x="4346974" y="2447890"/>
            <a:ext cx="432049" cy="1800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tailEnd type="triangle" w="lg" len="lg"/>
          </a:ln>
          <a:effectLst/>
        </p:spPr>
      </p:cxnSp>
      <p:cxnSp>
        <p:nvCxnSpPr>
          <p:cNvPr id="129" name="직선 화살표 연결선 128"/>
          <p:cNvCxnSpPr>
            <a:stCxn id="125" idx="2"/>
            <a:endCxn id="126" idx="0"/>
          </p:cNvCxnSpPr>
          <p:nvPr/>
        </p:nvCxnSpPr>
        <p:spPr>
          <a:xfrm rot="16200000" flipH="1">
            <a:off x="4283968" y="3717032"/>
            <a:ext cx="576064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tailEnd type="triangle" w="lg" len="lg"/>
          </a:ln>
          <a:effectLst/>
        </p:spPr>
      </p:cxnSp>
      <p:cxnSp>
        <p:nvCxnSpPr>
          <p:cNvPr id="130" name="직선 화살표 연결선 129"/>
          <p:cNvCxnSpPr>
            <a:stCxn id="126" idx="2"/>
            <a:endCxn id="127" idx="0"/>
          </p:cNvCxnSpPr>
          <p:nvPr/>
        </p:nvCxnSpPr>
        <p:spPr>
          <a:xfrm rot="16200000" flipH="1">
            <a:off x="4229962" y="5103186"/>
            <a:ext cx="684076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tailEnd type="triangle" w="lg" len="lg"/>
          </a:ln>
          <a:effectLst/>
        </p:spPr>
      </p:cxnSp>
      <p:cxnSp>
        <p:nvCxnSpPr>
          <p:cNvPr id="131" name="꺾인 연결선 130"/>
          <p:cNvCxnSpPr>
            <a:stCxn id="126" idx="3"/>
            <a:endCxn id="125" idx="3"/>
          </p:cNvCxnSpPr>
          <p:nvPr/>
        </p:nvCxnSpPr>
        <p:spPr>
          <a:xfrm flipH="1" flipV="1">
            <a:off x="5400092" y="3050958"/>
            <a:ext cx="576064" cy="1332148"/>
          </a:xfrm>
          <a:prstGeom prst="bentConnector3">
            <a:avLst>
              <a:gd name="adj1" fmla="val -23729"/>
            </a:avLst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tailEnd type="triangle" w="lg" len="lg"/>
          </a:ln>
          <a:effectLst/>
        </p:spPr>
      </p:cxnSp>
      <p:sp>
        <p:nvSpPr>
          <p:cNvPr id="132" name="TextBox 131"/>
          <p:cNvSpPr txBox="1"/>
          <p:nvPr/>
        </p:nvSpPr>
        <p:spPr>
          <a:xfrm>
            <a:off x="6084168" y="3609020"/>
            <a:ext cx="540060" cy="396044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en-US" altLang="ko-KR" sz="1500" b="1">
                <a:latin typeface="Arial"/>
                <a:cs typeface="Arial"/>
              </a:rPr>
              <a:t>NO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4463988" y="4905164"/>
            <a:ext cx="792088" cy="396044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en-US" altLang="ko-KR" sz="1500" b="1">
                <a:latin typeface="Arial"/>
                <a:cs typeface="Arial"/>
              </a:rPr>
              <a:t>YES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시스템 모듈 상세 설계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672244" y="1574800"/>
          <a:ext cx="7865097" cy="482078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05217"/>
                <a:gridCol w="6659880"/>
              </a:tblGrid>
              <a:tr h="421189">
                <a:tc gridSpan="2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◆ 들어온 명령에 따라 라즈베리 파이 안에서 커튼 제어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</a:tr>
              <a:tr h="405594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500" b="1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500" b="1">
                          <a:solidFill>
                            <a:schemeClr val="tx1"/>
                          </a:solidFill>
                        </a:rPr>
                        <a:t>curtain_control()</a:t>
                      </a:r>
                    </a:p>
                  </a:txBody>
                  <a:tcPr anchor="ctr"/>
                </a:tc>
              </a:tr>
              <a:tr h="534381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500" b="1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500" b="1">
                          <a:solidFill>
                            <a:schemeClr val="tx1"/>
                          </a:solidFill>
                        </a:rPr>
                        <a:t>웹 페이지에서 조명 조절 버튼을 누르고 선택한 명령과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ko-KR" altLang="en-US" sz="1500" b="1">
                          <a:solidFill>
                            <a:schemeClr val="tx1"/>
                          </a:solidFill>
                        </a:rPr>
                        <a:t>받아들인 조도 센서의 값을 토대로 커튼을 제어</a:t>
                      </a:r>
                    </a:p>
                  </a:txBody>
                  <a:tcPr anchor="ctr"/>
                </a:tc>
              </a:tr>
              <a:tr h="3445363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500" b="1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150" b="1">
                          <a:solidFill>
                            <a:schemeClr val="tx1"/>
                          </a:solidFill>
                        </a:rPr>
                        <a:t>curtain_control</a:t>
                      </a: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(reading) // 조도 센서의 값을 받아들임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{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   if (reading&gt;=100)   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      </a:t>
                      </a:r>
                      <a:r>
                        <a:rPr lang="en-US" altLang="ko-KR" sz="1150" b="1">
                          <a:solidFill>
                            <a:schemeClr val="tx1"/>
                          </a:solidFill>
                        </a:rPr>
                        <a:t>curtain_up</a:t>
                      </a: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()       //커튼을 올림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   else   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      </a:t>
                      </a:r>
                      <a:r>
                        <a:rPr lang="en-US" altLang="ko-KR" sz="1150" b="1">
                          <a:solidFill>
                            <a:schemeClr val="tx1"/>
                          </a:solidFill>
                        </a:rPr>
                        <a:t>curtain_down</a:t>
                      </a: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()  //커튼을 내림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en-US" altLang="ko-KR" sz="1150" b="1">
                          <a:solidFill>
                            <a:schemeClr val="tx1"/>
                          </a:solidFill>
                        </a:rPr>
                        <a:t>curtain_up</a:t>
                      </a: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{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   digitalWrite(OUT1,1);   // 커튼을 올리는 기능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   digitalWrite(OUT2,0);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en-US" altLang="ko-KR" sz="1150" b="1">
                          <a:solidFill>
                            <a:schemeClr val="tx1"/>
                          </a:solidFill>
                        </a:rPr>
                        <a:t>curtain_down</a:t>
                      </a: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()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{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   digitalWrite(OUT1,0);   //커튼을 내리는 기능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   digitalWrite(OUT2,1);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reading = analog_read(0) //조도센서의 값을 읽음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시스템 모듈 상세 설계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672244" y="1578560"/>
          <a:ext cx="7865097" cy="4777921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05217"/>
                <a:gridCol w="6659880"/>
              </a:tblGrid>
              <a:tr h="421881">
                <a:tc gridSpan="2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◆ 들어온 명령에 따라 라즈베리 파이 안에서 조명 제어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</a:tr>
              <a:tr h="628921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digitalWrite(ledPin, !digitalRead(ledPin));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delay();</a:t>
                      </a:r>
                    </a:p>
                  </a:txBody>
                  <a:tcPr anchor="ctr"/>
                </a:tc>
              </a:tr>
              <a:tr h="628921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629">
                          <a:solidFill>
                            <a:schemeClr val="tx1"/>
                          </a:solidFill>
                        </a:rPr>
                        <a:t>웹 페이지에서 조명 조절 버튼을 누를 경우 선택한 명령에 따라 조명 조절</a:t>
                      </a:r>
                    </a:p>
                  </a:txBody>
                  <a:tcPr anchor="ctr"/>
                </a:tc>
              </a:tr>
              <a:tr h="3087039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700">
                          <a:solidFill>
                            <a:schemeClr val="tx1"/>
                          </a:solidFill>
                        </a:rPr>
                        <a:t>led_high()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ko-KR" altLang="en-US" sz="1700">
                          <a:solidFill>
                            <a:schemeClr val="tx1"/>
                          </a:solidFill>
                        </a:rPr>
                        <a:t>{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ko-KR" altLang="en-US" sz="1700">
                          <a:solidFill>
                            <a:schemeClr val="tx1"/>
                          </a:solidFill>
                        </a:rPr>
                        <a:t>   digitalWrite(ledPin, !digitalRead(ledPin));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ko-KR" altLang="en-US" sz="1700">
                          <a:solidFill>
                            <a:schemeClr val="tx1"/>
                          </a:solidFill>
                        </a:rPr>
                        <a:t>   delay(400);  //주파수를 조절해서 밝기를 제어 - 밝은 모드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ko-KR" altLang="en-US" sz="1700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ko-KR" altLang="en-US" sz="1700">
                          <a:solidFill>
                            <a:schemeClr val="tx1"/>
                          </a:solidFill>
                        </a:rPr>
                        <a:t>led_low()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ko-KR" altLang="en-US" sz="1700">
                          <a:solidFill>
                            <a:schemeClr val="tx1"/>
                          </a:solidFill>
                        </a:rPr>
                        <a:t>{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ko-KR" altLang="en-US" sz="1700">
                          <a:solidFill>
                            <a:schemeClr val="tx1"/>
                          </a:solidFill>
                        </a:rPr>
                        <a:t>   digitalWrite(ledPin, !digitalRead(ledPin));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ko-KR" altLang="en-US" sz="1700">
                          <a:solidFill>
                            <a:schemeClr val="tx1"/>
                          </a:solidFill>
                        </a:rPr>
                        <a:t>   delay(100);  //주파수를 조절해서 밝기를 제어 - 중간 밝기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ko-KR" altLang="en-US" sz="1700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ko-KR" altLang="en-US" sz="1700">
                          <a:solidFill>
                            <a:schemeClr val="tx1"/>
                          </a:solidFill>
                        </a:rPr>
                        <a:t>led_off()  {return 0; } //  함수를 종료 - 전등 꺼짐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시스템 모듈 상세 설계</a:t>
            </a:r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672244" y="1556792"/>
          <a:ext cx="7865097" cy="48065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05217"/>
                <a:gridCol w="6659880"/>
              </a:tblGrid>
              <a:tr h="594060">
                <a:tc gridSpan="2">
                  <a:txBody>
                    <a:bodyPr vert="horz" lIns="91440" tIns="45720" rIns="91440" bIns="45720" anchor="ctr" anchorCtr="0"/>
                    <a:p>
                      <a:pPr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◆ 들어온 명령에 따라 라즈베리 파이 안에서 도어락 제어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 hMerge="1">
                  <a:txBody>
                    <a:bodyPr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576064"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형식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door_control()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576064"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웹 페이지에서 도어락 조절 버튼을 누를 경우 선택한 명령에 따라 도어락 조절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3060340"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door_control(value)	//도어락 제어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{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   if(value==0)	//도어락 잠금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      door_lock()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   else	                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      door_unlock()    //도어락 해제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}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door_lock()  {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  softPwmWrite(pin,14);      //도어락을 잠금(pwm 값을 얼마나 줄지 설정</a:t>
                      </a: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15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}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door_unlock()  {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  softPwmWrite(pin,22);      //도어락을 해제(pwm 값을 얼마나 줄지 설정)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}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시스템 모듈 상세 설계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672244" y="1574800"/>
          <a:ext cx="7865097" cy="500512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05217"/>
                <a:gridCol w="6659880"/>
              </a:tblGrid>
              <a:tr h="432427">
                <a:tc gridSpan="2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◆ 사진 촬영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</a:tr>
              <a:tr h="416416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500" b="1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500" b="1">
                          <a:solidFill>
                            <a:schemeClr val="tx1"/>
                          </a:solidFill>
                        </a:rPr>
                        <a:t>camera_sensing()</a:t>
                      </a:r>
                    </a:p>
                  </a:txBody>
                  <a:tcPr anchor="ctr"/>
                </a:tc>
              </a:tr>
              <a:tr h="384384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500" b="1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500" b="1">
                          <a:solidFill>
                            <a:schemeClr val="tx1"/>
                          </a:solidFill>
                        </a:rPr>
                        <a:t>초음파 센서로 사람을 감지하여 사진을 촬영</a:t>
                      </a:r>
                    </a:p>
                  </a:txBody>
                  <a:tcPr anchor="ctr"/>
                </a:tc>
              </a:tr>
              <a:tr h="3537294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500" b="1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digitalWrite(trig, LOW) ;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while (digitalRead(echo) == 0) ;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start_time = micros() ;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while (digitalRead(echo) == 1) ;  //초음파 센서가 물체를 감지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{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  start=clock();                         ////거리변화가 일어난 시간 측정시작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  end_time = micros() ;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 distance = (end_time - start_time) / 29. / 2.;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  end=clock();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                           //////////   측정시간 끝냄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  }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  stay_time=(start-end)/1000.0)    ///초단위로 환산</a:t>
                      </a:r>
                    </a:p>
                    <a:p>
                      <a:pPr>
                        <a:defRPr lang="ko-KR" altLang="en-US"/>
                      </a:pP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  if(stay_time&gt;10)                /// 물체가 감지된 시간이 10초이상이면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     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    system("respistill -o /home/pi/camara/$DATE.jpg");     /// 터미널에서 사진을 찍게하는 명령어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#!/bin/bash                              /// 명령어 사진을 찍는 명령어에 날짜를 찍기위한 쉘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DATE=$(date + "%Y-%m = %d_%H%m"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respistill -o /home/pi/camara/$DATE.jpg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시스템 모듈 상세 설계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672244" y="1577649"/>
          <a:ext cx="7865097" cy="481645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05217"/>
                <a:gridCol w="6659880"/>
              </a:tblGrid>
              <a:tr h="482288">
                <a:tc gridSpan="2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◆ 웹 페이지에서 버튼을 클릭할 경우 토스트 메시지 출력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</a:tr>
              <a:tr h="46805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showToast()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;</a:t>
                      </a:r>
                    </a:p>
                  </a:txBody>
                  <a:tcPr anchor="ctr"/>
                </a:tc>
              </a:tr>
              <a:tr h="46805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750">
                          <a:solidFill>
                            <a:schemeClr val="tx1"/>
                          </a:solidFill>
                        </a:rPr>
                        <a:t>웹 페이지에서 버튼을 클릭할 경우 어떤 동작을 하는지 보여주는 토스트 메시지 출력</a:t>
                      </a:r>
                    </a:p>
                  </a:txBody>
                  <a:tcPr anchor="ctr"/>
                </a:tc>
              </a:tr>
              <a:tr h="3241270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showToast(position;string)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{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  Let toast = this.toastCtrl.create({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      message: '전등이 밝음으로 켜졌습니다.' 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      duration: 2000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    });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   toast.present(toast);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}</a:t>
                      </a:r>
                    </a:p>
                    <a:p>
                      <a:pPr>
                        <a:defRPr lang="ko-KR" altLang="en-US"/>
                      </a:pP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button primary (click) = "showToast('bottom')"&gt; Show Toast - bottom&lt;/button&gt;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시스템 모듈 상세 설계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672244" y="1577649"/>
          <a:ext cx="7865097" cy="481645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05217"/>
                <a:gridCol w="6659880"/>
              </a:tblGrid>
              <a:tr h="482288">
                <a:tc gridSpan="2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◆ 웹 페이지 에서 커튼 버튼 선택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</a:tr>
              <a:tr h="46805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button = webiopi().createMacroButton();</a:t>
                      </a:r>
                    </a:p>
                  </a:txBody>
                  <a:tcPr anchor="ctr"/>
                </a:tc>
              </a:tr>
              <a:tr h="46805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750">
                          <a:solidFill>
                            <a:schemeClr val="tx1"/>
                          </a:solidFill>
                        </a:rPr>
                        <a:t>커튼 조절 버튼을 누를 경우 명령에 따라 라즈베리 파이로 명령 송신</a:t>
                      </a:r>
                    </a:p>
                  </a:txBody>
                  <a:tcPr anchor="ctr"/>
                </a:tc>
              </a:tr>
              <a:tr h="3241270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button = webiopi().createMacroButton("curtainup", "CURTAIN UP", "curtain_up");  //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 커튼 올리는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 버튼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content.append(button);</a:t>
                      </a:r>
                    </a:p>
                    <a:p>
                      <a:pPr>
                        <a:defRPr lang="ko-KR" altLang="en-US"/>
                      </a:pP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button = webiopi().createMacroButton("curtaindown", 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"CURTAIN DOWN", "curtain_down");     //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 커튼 내리는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 버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튼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content.append(button);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시스템 모듈 상세 설계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672244" y="1578560"/>
          <a:ext cx="7865097" cy="465966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05217"/>
                <a:gridCol w="6659880"/>
              </a:tblGrid>
              <a:tr h="482288">
                <a:tc gridSpan="2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◆ 웹 페이지 에서 조명 버튼 선택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</a:tr>
              <a:tr h="46805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button = webiopi().createMacroButton();</a:t>
                      </a:r>
                    </a:p>
                  </a:txBody>
                  <a:tcPr anchor="ctr"/>
                </a:tc>
              </a:tr>
              <a:tr h="46805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조명 조절 버튼을 누를 경우 명령에 따라 라즈베리 파이로 명령 송신</a:t>
                      </a:r>
                    </a:p>
                  </a:txBody>
                  <a:tcPr anchor="ctr"/>
                </a:tc>
              </a:tr>
              <a:tr h="3241270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button = webiopi().createMacroButton("ledhigh", "LED HIGH", "led_high");  //LED 밝게 켜는 버튼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content.append(button);</a:t>
                      </a:r>
                    </a:p>
                    <a:p>
                      <a:pPr>
                        <a:defRPr lang="ko-KR" altLang="en-US"/>
                      </a:pP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button = webiopi().createMacroButton("ledlow", "LEDLOW", "led_low");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// LED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중간 밝기로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 켜는 버튼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content.append(button);  </a:t>
                      </a:r>
                    </a:p>
                    <a:p>
                      <a:pPr>
                        <a:defRPr lang="ko-KR" altLang="en-US"/>
                      </a:pP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button = webiopi().createMacroButton("ledoff", "LEDOFF", "led_off");     //LED 끄는 버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튼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content.append(button);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시스템 모듈 상세 설계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672244" y="1578560"/>
          <a:ext cx="7865097" cy="481645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05217"/>
                <a:gridCol w="6659880"/>
              </a:tblGrid>
              <a:tr h="482288">
                <a:tc gridSpan="2"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◆ 웹 페이지 에서 도어락 버튼 선택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/>
                </a:tc>
              </a:tr>
              <a:tr h="46805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형식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button = webiopi().createMacroButton();</a:t>
                      </a:r>
                    </a:p>
                  </a:txBody>
                  <a:tcPr anchor="ctr"/>
                </a:tc>
              </a:tr>
              <a:tr h="46805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ko-KR" altLang="en-US" sz="1750">
                          <a:solidFill>
                            <a:schemeClr val="tx1"/>
                          </a:solidFill>
                        </a:rPr>
                        <a:t>조명 조절 버튼을 누를 경우 명령에 따라 라즈베리 파이로 명령 송신</a:t>
                      </a:r>
                    </a:p>
                  </a:txBody>
                  <a:tcPr anchor="ctr"/>
                </a:tc>
              </a:tr>
              <a:tr h="3241270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button = webiopi().createMacroButton("doorlock", "DOOR LOCK", "door_lock");  //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도어락을 잠그는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 버튼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content.append(button);</a:t>
                      </a:r>
                    </a:p>
                    <a:p>
                      <a:pPr>
                        <a:defRPr lang="ko-KR" altLang="en-US"/>
                      </a:pP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button = webiopi().createMacroButton("doorunlock", "DOOR UNLOCK", "door_unlock");     //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도어락을 해제하는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 버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튼</a:t>
                      </a:r>
                    </a:p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content.append(button);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533400" y="274638"/>
            <a:ext cx="8153400" cy="1020762"/>
          </a:xfrm>
        </p:spPr>
        <p:txBody>
          <a:bodyPr/>
          <a:lstStyle/>
          <a:p>
            <a:pPr algn="ctr">
              <a:defRPr lang="ko-KR" altLang="en-US"/>
            </a:pPr>
            <a:r>
              <a:rPr lang="ko-KR" altLang="en-US"/>
              <a:t>부품 구조</a:t>
            </a:r>
          </a:p>
        </p:txBody>
      </p:sp>
      <p:pic>
        <p:nvPicPr>
          <p:cNvPr id="9" name="Picture 3" descr="C:\Users\백승범\Desktop\말똥가리\B+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 rot="5400000">
            <a:off x="2444300" y="2689242"/>
            <a:ext cx="3240361" cy="2188614"/>
          </a:xfrm>
          <a:prstGeom prst="rect">
            <a:avLst/>
          </a:prstGeom>
          <a:noFill/>
        </p:spPr>
      </p:pic>
      <p:pic>
        <p:nvPicPr>
          <p:cNvPr id="14" name="Picture 2" descr="C:\Users\백승범\Desktop\말똥가리\카메라모듈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73953" y="2960948"/>
            <a:ext cx="1457786" cy="1368152"/>
          </a:xfrm>
          <a:prstGeom prst="rect">
            <a:avLst/>
          </a:prstGeom>
          <a:noFill/>
        </p:spPr>
      </p:pic>
      <p:cxnSp>
        <p:nvCxnSpPr>
          <p:cNvPr id="23" name="꺾인 연결선 22"/>
          <p:cNvCxnSpPr>
            <a:stCxn id="14" idx="3"/>
            <a:endCxn id="9" idx="2"/>
          </p:cNvCxnSpPr>
          <p:nvPr/>
        </p:nvCxnSpPr>
        <p:spPr>
          <a:xfrm>
            <a:off x="2231740" y="3645024"/>
            <a:ext cx="738433" cy="13852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pic>
        <p:nvPicPr>
          <p:cNvPr id="28" name="Picture 2" descr="C:\Users\백승범\Desktop\말똥가리\고휘도 LED 모듈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092280" y="1628800"/>
            <a:ext cx="865242" cy="1152128"/>
          </a:xfrm>
          <a:prstGeom prst="rect">
            <a:avLst/>
          </a:prstGeom>
          <a:noFill/>
        </p:spPr>
      </p:pic>
      <p:cxnSp>
        <p:nvCxnSpPr>
          <p:cNvPr id="7191" name="꺾인 연결선 7190"/>
          <p:cNvCxnSpPr/>
          <p:nvPr/>
        </p:nvCxnSpPr>
        <p:spPr>
          <a:xfrm flipV="1">
            <a:off x="5148064" y="2384884"/>
            <a:ext cx="1980220" cy="75608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9" name="꺾인 연결선 38"/>
          <p:cNvCxnSpPr>
            <a:stCxn id="9" idx="0"/>
            <a:endCxn id="7209" idx="1"/>
          </p:cNvCxnSpPr>
          <p:nvPr/>
        </p:nvCxnSpPr>
        <p:spPr>
          <a:xfrm>
            <a:off x="5158788" y="3783549"/>
            <a:ext cx="565340" cy="67173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pic>
        <p:nvPicPr>
          <p:cNvPr id="74" name="Picture 2" descr="C:\Users\김우빈\Desktop\smartphone-call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578612" y="4833156"/>
            <a:ext cx="1185076" cy="1185289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75" name="번개 74"/>
          <p:cNvSpPr/>
          <p:nvPr/>
        </p:nvSpPr>
        <p:spPr>
          <a:xfrm rot="19480658">
            <a:off x="1730381" y="5254860"/>
            <a:ext cx="1195161" cy="265322"/>
          </a:xfrm>
          <a:prstGeom prst="lightningBolt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58145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pic>
        <p:nvPicPr>
          <p:cNvPr id="3074" name="Picture 2" descr="C:\Users\백승범\Desktop\말똥가리\초음파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91580" y="2032549"/>
            <a:ext cx="1440160" cy="928398"/>
          </a:xfrm>
          <a:prstGeom prst="rect">
            <a:avLst/>
          </a:prstGeom>
          <a:noFill/>
        </p:spPr>
      </p:pic>
      <p:pic>
        <p:nvPicPr>
          <p:cNvPr id="24" name="Picture 2" descr="C:\Users\백승범\Desktop\말똥가리\조도센서.PNG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7056276" y="3008212"/>
            <a:ext cx="992105" cy="841575"/>
          </a:xfrm>
          <a:prstGeom prst="rect">
            <a:avLst/>
          </a:prstGeom>
          <a:noFill/>
        </p:spPr>
      </p:pic>
      <p:pic>
        <p:nvPicPr>
          <p:cNvPr id="7201" name="Picture 2" descr="C:\Users\백승범\Desktop\말똥가리\ㄴㅇㅁㄴㅇ.PNG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2040570" y="4765823"/>
            <a:ext cx="479202" cy="463377"/>
          </a:xfrm>
          <a:prstGeom prst="rect">
            <a:avLst/>
          </a:prstGeom>
          <a:noFill/>
        </p:spPr>
      </p:pic>
      <p:grpSp>
        <p:nvGrpSpPr>
          <p:cNvPr id="7207" name="그룹 7206"/>
          <p:cNvGrpSpPr/>
          <p:nvPr/>
        </p:nvGrpSpPr>
        <p:grpSpPr>
          <a:xfrm>
            <a:off x="1511659" y="1628800"/>
            <a:ext cx="4088586" cy="1124347"/>
            <a:chOff x="1511659" y="1628799"/>
            <a:chExt cx="4088586" cy="1124347"/>
          </a:xfrm>
        </p:grpSpPr>
        <p:cxnSp>
          <p:nvCxnSpPr>
            <p:cNvPr id="7203" name="직선 연결선 7202"/>
            <p:cNvCxnSpPr>
              <a:stCxn id="3074" idx="0"/>
            </p:cNvCxnSpPr>
            <p:nvPr/>
          </p:nvCxnSpPr>
          <p:spPr>
            <a:xfrm rot="16200000">
              <a:off x="1318302" y="1839192"/>
              <a:ext cx="38671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7204" name="직선 연결선 7203"/>
            <p:cNvCxnSpPr/>
            <p:nvPr/>
          </p:nvCxnSpPr>
          <p:spPr>
            <a:xfrm>
              <a:off x="1511659" y="1628800"/>
              <a:ext cx="408858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7205" name="직선 연결선 7204"/>
            <p:cNvCxnSpPr/>
            <p:nvPr/>
          </p:nvCxnSpPr>
          <p:spPr>
            <a:xfrm rot="16200000" flipH="1">
              <a:off x="5017940" y="2190973"/>
              <a:ext cx="1124347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7206" name="직선 화살표 연결선 7205"/>
            <p:cNvCxnSpPr/>
            <p:nvPr/>
          </p:nvCxnSpPr>
          <p:spPr>
            <a:xfrm rot="10800000">
              <a:off x="5134680" y="2744924"/>
              <a:ext cx="44543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tailEnd type="arrow"/>
            </a:ln>
            <a:effectLst/>
          </p:spPr>
        </p:cxnSp>
      </p:grpSp>
      <p:pic>
        <p:nvPicPr>
          <p:cNvPr id="7209" name="그림 7208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724128" y="3933056"/>
            <a:ext cx="1368151" cy="1044456"/>
          </a:xfrm>
          <a:prstGeom prst="rect">
            <a:avLst/>
          </a:prstGeom>
        </p:spPr>
      </p:pic>
      <p:cxnSp>
        <p:nvCxnSpPr>
          <p:cNvPr id="7210" name="꺾인 연결선 38"/>
          <p:cNvCxnSpPr>
            <a:endCxn id="24" idx="1"/>
          </p:cNvCxnSpPr>
          <p:nvPr/>
        </p:nvCxnSpPr>
        <p:spPr>
          <a:xfrm>
            <a:off x="5148064" y="3429000"/>
            <a:ext cx="1908212" cy="158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7211" name="꺾인 연결선 38"/>
          <p:cNvCxnSpPr>
            <a:stCxn id="7209" idx="2"/>
            <a:endCxn id="7213" idx="1"/>
          </p:cNvCxnSpPr>
          <p:nvPr/>
        </p:nvCxnSpPr>
        <p:spPr>
          <a:xfrm rot="5400000" flipV="1">
            <a:off x="6268531" y="5117185"/>
            <a:ext cx="819405" cy="54006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pic>
        <p:nvPicPr>
          <p:cNvPr id="7212" name="그림 7211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632340" y="3886599"/>
            <a:ext cx="1188132" cy="1162580"/>
          </a:xfrm>
          <a:prstGeom prst="rect">
            <a:avLst/>
          </a:prstGeom>
        </p:spPr>
      </p:pic>
      <p:pic>
        <p:nvPicPr>
          <p:cNvPr id="7213" name="그림 7212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6948264" y="5229200"/>
            <a:ext cx="1227229" cy="1135436"/>
          </a:xfrm>
          <a:prstGeom prst="rect">
            <a:avLst/>
          </a:prstGeom>
        </p:spPr>
      </p:pic>
      <p:cxnSp>
        <p:nvCxnSpPr>
          <p:cNvPr id="7214" name="직선 화살표 연결선 7213"/>
          <p:cNvCxnSpPr>
            <a:stCxn id="7209" idx="3"/>
            <a:endCxn id="7212" idx="1"/>
          </p:cNvCxnSpPr>
          <p:nvPr/>
        </p:nvCxnSpPr>
        <p:spPr>
          <a:xfrm>
            <a:off x="7092280" y="4455284"/>
            <a:ext cx="540060" cy="126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72100" y="1679432"/>
            <a:ext cx="3420380" cy="957480"/>
          </a:xfrm>
        </p:spPr>
        <p:txBody>
          <a:bodyPr/>
          <a:lstStyle/>
          <a:p>
            <a:pPr algn="ctr">
              <a:defRPr lang="ko-KR" altLang="en-US"/>
            </a:pPr>
            <a:r>
              <a:rPr lang="en-US" altLang="ko-KR" sz="3000"/>
              <a:t>IoT</a:t>
            </a:r>
            <a:r>
              <a:rPr lang="ko-KR" altLang="en-US" sz="3000"/>
              <a:t>에 대한</a:t>
            </a:r>
          </a:p>
          <a:p>
            <a:pPr algn="ctr">
              <a:defRPr lang="ko-KR" altLang="en-US"/>
            </a:pPr>
            <a:r>
              <a:rPr lang="ko-KR" altLang="en-US" sz="3000"/>
              <a:t>사람들의 관심 증대</a:t>
            </a:r>
          </a:p>
        </p:txBody>
      </p:sp>
      <p:pic>
        <p:nvPicPr>
          <p:cNvPr id="2050" name="Picture 2" descr="C:\Users\백승범\Desktop\말똥가리\ㅂㅈㄷㅂㅈㄷ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20315" y="1484784"/>
            <a:ext cx="4500499" cy="3474326"/>
          </a:xfrm>
          <a:prstGeom prst="rect">
            <a:avLst/>
          </a:prstGeom>
          <a:noFill/>
        </p:spPr>
      </p:pic>
      <p:pic>
        <p:nvPicPr>
          <p:cNvPr id="2051" name="Picture 3" descr="C:\Users\백승범\Desktop\말똥가리\스마트홈 iot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420814" y="2780927"/>
            <a:ext cx="3363653" cy="3681413"/>
          </a:xfrm>
          <a:prstGeom prst="rect">
            <a:avLst/>
          </a:prstGeom>
          <a:noFill/>
        </p:spPr>
      </p:pic>
      <p:sp>
        <p:nvSpPr>
          <p:cNvPr id="7" name="제목 1"/>
          <p:cNvSpPr txBox="1"/>
          <p:nvPr/>
        </p:nvSpPr>
        <p:spPr>
          <a:xfrm>
            <a:off x="2267744" y="290174"/>
            <a:ext cx="4616859" cy="95748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Century Gothic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Century Gothic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Century Gothic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Century Gothic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Century Gothic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Century Gothic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Century Gothic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Century Gothic"/>
              </a:defRPr>
            </a:lvl9pPr>
          </a:lstStyle>
          <a:p>
            <a:pPr algn="ctr">
              <a:defRPr lang="ko-KR" altLang="en-US"/>
            </a:pPr>
            <a:r>
              <a:rPr lang="ko-KR" altLang="en-US" kern="0"/>
              <a:t>개발 배경</a:t>
            </a:r>
          </a:p>
        </p:txBody>
      </p:sp>
      <p:sp>
        <p:nvSpPr>
          <p:cNvPr id="2052" name="제목 1"/>
          <p:cNvSpPr>
            <a:spLocks noGrp="1"/>
          </p:cNvSpPr>
          <p:nvPr/>
        </p:nvSpPr>
        <p:spPr>
          <a:xfrm>
            <a:off x="899592" y="5207824"/>
            <a:ext cx="4392488" cy="95748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/>
          <a:lstStyle/>
          <a:p>
            <a:pPr algn="ctr" eaLnBrk="1" latinLnBrk="1" hangingPunct="1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3000" b="1" i="0" u="none" kern="1200">
                <a:solidFill>
                  <a:srgbClr val="006699"/>
                </a:solidFill>
                <a:latin typeface="+mj-lt"/>
                <a:ea typeface="+mj-ea"/>
                <a:cs typeface="+mj-cs"/>
              </a:rPr>
              <a:t>스마트폰을 통한</a:t>
            </a:r>
          </a:p>
          <a:p>
            <a:pPr algn="ctr" eaLnBrk="1" latinLnBrk="1" hangingPunct="1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ko-KR" altLang="en-US" sz="3000" b="1" i="0" u="none" kern="1200">
                <a:solidFill>
                  <a:srgbClr val="006699"/>
                </a:solidFill>
                <a:latin typeface="+mj-lt"/>
                <a:ea typeface="+mj-ea"/>
                <a:cs typeface="+mj-cs"/>
              </a:rPr>
              <a:t>원격 사물 제어 증가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개발 환경 (</a:t>
            </a:r>
            <a:r>
              <a:rPr lang="en-US" altLang="ko-KR"/>
              <a:t>1</a:t>
            </a:r>
            <a:r>
              <a:rPr lang="ko-KR" altLang="en-US"/>
              <a:t>)</a:t>
            </a:r>
            <a:endParaRPr lang="ko-KR" altLang="en-US"/>
          </a:p>
        </p:txBody>
      </p:sp>
      <p:graphicFrame>
        <p:nvGraphicFramePr>
          <p:cNvPr id="17" name=""/>
          <p:cNvGraphicFramePr>
            <a:graphicFrameLocks noGrp="1"/>
          </p:cNvGraphicFramePr>
          <p:nvPr/>
        </p:nvGraphicFramePr>
        <p:xfrm>
          <a:off x="4860032" y="1736812"/>
          <a:ext cx="3420379" cy="421246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410503"/>
                <a:gridCol w="2009876"/>
              </a:tblGrid>
              <a:tr h="35103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Price</a:t>
                      </a:r>
                      <a:endParaRPr lang="en-US" altLang="ko-KR" sz="1600" b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$35</a:t>
                      </a:r>
                      <a:endParaRPr lang="en-US" altLang="ko-KR" sz="1600" b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/>
                </a:tc>
              </a:tr>
              <a:tr h="35103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Processor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ARM Coretex-A53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/>
                </a:tc>
              </a:tr>
              <a:tr h="35103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Clock Speed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1.2Ghz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/>
                </a:tc>
              </a:tr>
              <a:tr h="35103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RAM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1GB SDRAM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/>
                </a:tc>
              </a:tr>
              <a:tr h="35103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Multi Core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Quad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/>
                </a:tc>
              </a:tr>
              <a:tr h="35103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Flash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Micro SD Card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/>
                </a:tc>
              </a:tr>
              <a:tr h="35103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GPIO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40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/>
                </a:tc>
              </a:tr>
              <a:tr h="35103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Ethernet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10/100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/>
                </a:tc>
              </a:tr>
              <a:tr h="35103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USB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USB 2.0 X 4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/>
                </a:tc>
              </a:tr>
              <a:tr h="35103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Power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5V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/>
                </a:tc>
              </a:tr>
              <a:tr h="35103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Video Out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HDMI, Composite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/>
                </a:tc>
              </a:tr>
              <a:tr h="35103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Audio Out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6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HDMI, Analog</a:t>
                      </a:r>
                      <a:endParaRPr lang="en-US" altLang="ko-KR" sz="16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/>
                </a:tc>
              </a:tr>
            </a:tbl>
          </a:graphicData>
        </a:graphic>
      </p:graphicFrame>
      <p:pic>
        <p:nvPicPr>
          <p:cNvPr id="1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54595" y="1736812"/>
            <a:ext cx="4069432" cy="42124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개발 환경 (</a:t>
            </a:r>
            <a:r>
              <a:rPr lang="en-US" altLang="ko-KR"/>
              <a:t>1</a:t>
            </a:r>
            <a:r>
              <a:rPr lang="ko-KR" altLang="en-US"/>
              <a:t>)</a:t>
            </a:r>
            <a:endParaRPr lang="ko-KR" altLang="en-US"/>
          </a:p>
        </p:txBody>
      </p:sp>
      <p:graphicFrame>
        <p:nvGraphicFramePr>
          <p:cNvPr id="19" name=""/>
          <p:cNvGraphicFramePr>
            <a:graphicFrameLocks noGrp="1"/>
          </p:cNvGraphicFramePr>
          <p:nvPr/>
        </p:nvGraphicFramePr>
        <p:xfrm>
          <a:off x="2123728" y="1459875"/>
          <a:ext cx="1980220" cy="172819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56084"/>
                <a:gridCol w="1224136"/>
              </a:tblGrid>
              <a:tr h="576064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lang="en-US" altLang="ko-KR" sz="1100" b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8 * 13 mm</a:t>
                      </a:r>
                      <a:endParaRPr lang="en-US" altLang="ko-KR" sz="1100" b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 anchor="ctr"/>
                </a:tc>
              </a:tr>
              <a:tr h="576064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Voltage</a:t>
                      </a:r>
                      <a:endParaRPr lang="en-US" altLang="ko-KR" sz="11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3.0V ~ 5V</a:t>
                      </a:r>
                      <a:endParaRPr lang="en-US" altLang="ko-KR" sz="11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 anchor="ctr"/>
                </a:tc>
              </a:tr>
              <a:tr h="576064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Port</a:t>
                      </a:r>
                      <a:endParaRPr lang="en-US" altLang="ko-KR" sz="11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Analog Voltage</a:t>
                      </a:r>
                      <a:endParaRPr lang="en-US" altLang="ko-KR" sz="11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  <p:pic>
        <p:nvPicPr>
          <p:cNvPr id="2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6922" y="1448780"/>
            <a:ext cx="1420801" cy="1739287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7564" y="3284984"/>
            <a:ext cx="1476164" cy="1404156"/>
          </a:xfrm>
          <a:prstGeom prst="rect">
            <a:avLst/>
          </a:prstGeom>
        </p:spPr>
      </p:pic>
      <p:graphicFrame>
        <p:nvGraphicFramePr>
          <p:cNvPr id="22" name=""/>
          <p:cNvGraphicFramePr>
            <a:graphicFrameLocks noGrp="1"/>
          </p:cNvGraphicFramePr>
          <p:nvPr/>
        </p:nvGraphicFramePr>
        <p:xfrm>
          <a:off x="2159732" y="3284984"/>
          <a:ext cx="2664858" cy="140415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24697"/>
                <a:gridCol w="1440160"/>
              </a:tblGrid>
              <a:tr h="35103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lang="en-US" altLang="ko-KR" sz="1100" b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27.5 * 20 * 15 mm</a:t>
                      </a:r>
                      <a:endParaRPr lang="en-US" altLang="ko-KR" sz="1100" b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 anchor="ctr"/>
                </a:tc>
              </a:tr>
              <a:tr h="35103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Voltage</a:t>
                      </a:r>
                      <a:endParaRPr lang="en-US" altLang="ko-KR" sz="11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6.0VDC</a:t>
                      </a:r>
                      <a:endParaRPr lang="en-US" altLang="ko-KR" sz="11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 anchor="ctr"/>
                </a:tc>
              </a:tr>
              <a:tr h="35103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Weight</a:t>
                      </a:r>
                      <a:endParaRPr lang="en-US" altLang="ko-KR" sz="11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17.5g</a:t>
                      </a:r>
                      <a:endParaRPr lang="en-US" altLang="ko-KR" sz="11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 anchor="ctr"/>
                </a:tc>
              </a:tr>
              <a:tr h="35103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Starting Torque</a:t>
                      </a:r>
                      <a:endParaRPr lang="en-US" altLang="ko-KR" sz="11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20 g*cm</a:t>
                      </a:r>
                      <a:endParaRPr lang="en-US" altLang="ko-KR" sz="11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  <p:graphicFrame>
        <p:nvGraphicFramePr>
          <p:cNvPr id="23" name=""/>
          <p:cNvGraphicFramePr>
            <a:graphicFrameLocks noGrp="1"/>
          </p:cNvGraphicFramePr>
          <p:nvPr/>
        </p:nvGraphicFramePr>
        <p:xfrm>
          <a:off x="2195737" y="4725144"/>
          <a:ext cx="2664295" cy="16201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031339"/>
                <a:gridCol w="1632955"/>
              </a:tblGrid>
              <a:tr h="40504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Stall Torque</a:t>
                      </a:r>
                      <a:endParaRPr lang="en-US" altLang="ko-KR" sz="1100" b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1.6 kg / cm (4.8V)</a:t>
                      </a:r>
                      <a:endParaRPr lang="en-US" altLang="ko-KR" sz="1100" b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 anchor="ctr"/>
                </a:tc>
              </a:tr>
              <a:tr h="40504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Voltage</a:t>
                      </a:r>
                      <a:endParaRPr lang="en-US" altLang="ko-KR" sz="11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4.8V ~ 6V</a:t>
                      </a:r>
                      <a:endParaRPr lang="en-US" altLang="ko-KR" sz="11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 anchor="ctr"/>
                </a:tc>
              </a:tr>
              <a:tr h="40504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lang="en-US" altLang="ko-KR" sz="11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22 * 12.5 * 29.5 mm</a:t>
                      </a:r>
                      <a:endParaRPr lang="en-US" altLang="ko-KR" sz="11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 anchor="ctr"/>
                </a:tc>
              </a:tr>
              <a:tr h="40504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Weight</a:t>
                      </a:r>
                      <a:endParaRPr lang="en-US" altLang="ko-KR" sz="11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9g</a:t>
                      </a:r>
                      <a:endParaRPr lang="en-US" altLang="ko-KR" sz="11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  <p:graphicFrame>
        <p:nvGraphicFramePr>
          <p:cNvPr id="24" name=""/>
          <p:cNvGraphicFramePr>
            <a:graphicFrameLocks noGrp="1"/>
          </p:cNvGraphicFramePr>
          <p:nvPr/>
        </p:nvGraphicFramePr>
        <p:xfrm>
          <a:off x="7164288" y="3248980"/>
          <a:ext cx="1872208" cy="144815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34860"/>
                <a:gridCol w="637347"/>
              </a:tblGrid>
              <a:tr h="40749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Max Power Consumption</a:t>
                      </a:r>
                      <a:endParaRPr lang="en-US" altLang="ko-KR" sz="1100" b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25W</a:t>
                      </a:r>
                      <a:endParaRPr lang="en-US" altLang="ko-KR" sz="1100" b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 anchor="ctr"/>
                </a:tc>
              </a:tr>
              <a:tr h="38022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High Level</a:t>
                      </a:r>
                      <a:endParaRPr lang="en-US" altLang="ko-KR" sz="11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2.3V</a:t>
                      </a:r>
                      <a:endParaRPr lang="en-US" altLang="ko-KR" sz="11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 anchor="ctr"/>
                </a:tc>
              </a:tr>
              <a:tr h="38022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Low Level</a:t>
                      </a:r>
                      <a:endParaRPr lang="en-US" altLang="ko-KR" sz="11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-0.3V</a:t>
                      </a:r>
                      <a:endParaRPr lang="en-US" altLang="ko-KR" sz="11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 anchor="ctr"/>
                </a:tc>
              </a:tr>
              <a:tr h="25489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Weight</a:t>
                      </a:r>
                      <a:endParaRPr lang="en-US" altLang="ko-KR" sz="11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34g</a:t>
                      </a:r>
                      <a:endParaRPr lang="en-US" altLang="ko-KR" sz="11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  <p:pic>
        <p:nvPicPr>
          <p:cNvPr id="2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7565" y="4725144"/>
            <a:ext cx="1476164" cy="1599247"/>
          </a:xfrm>
          <a:prstGeom prst="rect">
            <a:avLst/>
          </a:prstGeom>
        </p:spPr>
      </p:pic>
      <p:pic>
        <p:nvPicPr>
          <p:cNvPr id="2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896036" y="3248980"/>
            <a:ext cx="2199725" cy="1440160"/>
          </a:xfrm>
          <a:prstGeom prst="rect">
            <a:avLst/>
          </a:prstGeom>
        </p:spPr>
      </p:pic>
      <p:graphicFrame>
        <p:nvGraphicFramePr>
          <p:cNvPr id="27" name=""/>
          <p:cNvGraphicFramePr>
            <a:graphicFrameLocks noGrp="1"/>
          </p:cNvGraphicFramePr>
          <p:nvPr/>
        </p:nvGraphicFramePr>
        <p:xfrm>
          <a:off x="6444208" y="1455717"/>
          <a:ext cx="2592288" cy="1757259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09962"/>
                <a:gridCol w="1382326"/>
              </a:tblGrid>
              <a:tr h="44667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Useful Distance</a:t>
                      </a:r>
                      <a:endParaRPr lang="en-US" altLang="ko-KR" sz="1100" b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2 ~ 500cm</a:t>
                      </a:r>
                      <a:endParaRPr lang="en-US" altLang="ko-KR" sz="1100" b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 anchor="ctr"/>
                </a:tc>
              </a:tr>
              <a:tr h="44667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Measuring Resolution</a:t>
                      </a:r>
                      <a:endParaRPr lang="en-US" altLang="ko-KR" sz="1100" b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0.3 cm</a:t>
                      </a:r>
                      <a:endParaRPr lang="en-US" altLang="ko-KR" sz="1100" b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 anchor="ctr"/>
                </a:tc>
              </a:tr>
              <a:tr h="28796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Voltage</a:t>
                      </a:r>
                      <a:endParaRPr lang="en-US" altLang="ko-KR" sz="11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5V DC</a:t>
                      </a:r>
                      <a:endParaRPr lang="en-US" altLang="ko-KR" sz="11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 anchor="ctr"/>
                </a:tc>
              </a:tr>
              <a:tr h="28796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Size</a:t>
                      </a:r>
                      <a:endParaRPr lang="en-US" altLang="ko-KR" sz="11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20 * 43 * 15 mm</a:t>
                      </a:r>
                      <a:endParaRPr lang="en-US" altLang="ko-KR" sz="11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 anchor="ctr"/>
                </a:tc>
              </a:tr>
              <a:tr h="287968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Weight</a:t>
                      </a:r>
                      <a:endParaRPr lang="en-US" altLang="ko-KR" sz="11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15g</a:t>
                      </a:r>
                      <a:endParaRPr lang="en-US" altLang="ko-KR" sz="11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  <p:pic>
        <p:nvPicPr>
          <p:cNvPr id="2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139952" y="1484783"/>
            <a:ext cx="2268252" cy="1728192"/>
          </a:xfrm>
          <a:prstGeom prst="rect">
            <a:avLst/>
          </a:prstGeom>
        </p:spPr>
      </p:pic>
      <p:pic>
        <p:nvPicPr>
          <p:cNvPr id="29" name="Picture 2" descr="C:\Users\백승범\Desktop\말똥가리\카메라모듈.PNG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4932040" y="4761148"/>
            <a:ext cx="1440160" cy="1620180"/>
          </a:xfrm>
          <a:prstGeom prst="rect">
            <a:avLst/>
          </a:prstGeom>
          <a:noFill/>
        </p:spPr>
      </p:pic>
      <p:graphicFrame>
        <p:nvGraphicFramePr>
          <p:cNvPr id="30" name=""/>
          <p:cNvGraphicFramePr>
            <a:graphicFrameLocks noGrp="1"/>
          </p:cNvGraphicFramePr>
          <p:nvPr/>
        </p:nvGraphicFramePr>
        <p:xfrm>
          <a:off x="6408204" y="4761148"/>
          <a:ext cx="2630809" cy="16201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080120"/>
                <a:gridCol w="1550689"/>
              </a:tblGrid>
              <a:tr h="582661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Still Frame</a:t>
                      </a:r>
                      <a:endParaRPr lang="en-US" altLang="ko-KR" sz="1100" b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100" b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3280 * 2464 p</a:t>
                      </a:r>
                      <a:endParaRPr lang="en-US" altLang="ko-KR" sz="1100" b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 anchor="ctr"/>
                </a:tc>
              </a:tr>
              <a:tr h="51875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Video</a:t>
                      </a:r>
                      <a:endParaRPr lang="en-US" altLang="ko-KR" sz="11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1080p30, 720p60, </a:t>
                      </a:r>
                      <a:endParaRPr lang="en-US" altLang="ko-KR" sz="11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640 * 480p60/90</a:t>
                      </a:r>
                      <a:endParaRPr lang="en-US" altLang="ko-KR" sz="11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 anchor="ctr"/>
                </a:tc>
              </a:tr>
              <a:tr h="51875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Weight</a:t>
                      </a:r>
                      <a:endParaRPr lang="en-US" altLang="ko-KR" sz="11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10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3g</a:t>
                      </a:r>
                      <a:endParaRPr lang="en-US" altLang="ko-KR" sz="110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개발 환경 (2)</a:t>
            </a:r>
            <a:endParaRPr lang="ko-KR" altLang="en-US"/>
          </a:p>
        </p:txBody>
      </p:sp>
      <p:sp>
        <p:nvSpPr>
          <p:cNvPr id="4" name=""/>
          <p:cNvSpPr txBox="1"/>
          <p:nvPr/>
        </p:nvSpPr>
        <p:spPr>
          <a:xfrm>
            <a:off x="1367644" y="1772816"/>
            <a:ext cx="6084676" cy="3924436"/>
          </a:xfrm>
          <a:prstGeom prst="rect">
            <a:avLst/>
          </a:prstGeom>
        </p:spPr>
        <p:txBody>
          <a:bodyPr wrap="square"/>
          <a:p>
            <a:pPr>
              <a:defRPr lang="ko-KR" altLang="en-US"/>
            </a:pPr>
            <a:r>
              <a:rPr lang="ko-KR" altLang="en-US" sz="2500">
                <a:latin typeface="Arial"/>
                <a:cs typeface="Arial"/>
              </a:rPr>
              <a:t>◆ 졸업작품 </a:t>
            </a:r>
            <a:r>
              <a:rPr lang="en-US" altLang="ko-KR" sz="2500">
                <a:latin typeface="Arial"/>
                <a:cs typeface="Arial"/>
              </a:rPr>
              <a:t>GitHub</a:t>
            </a:r>
            <a:r>
              <a:rPr lang="ko-KR" altLang="en-US" sz="2500">
                <a:latin typeface="Arial"/>
                <a:cs typeface="Arial"/>
              </a:rPr>
              <a:t> 주소</a:t>
            </a:r>
            <a:endParaRPr lang="ko-KR" altLang="en-US" sz="2500">
              <a:latin typeface="Arial"/>
              <a:cs typeface="Arial"/>
            </a:endParaRPr>
          </a:p>
          <a:p>
            <a:pPr>
              <a:defRPr lang="ko-KR" altLang="en-US"/>
            </a:pPr>
            <a:endParaRPr lang="ko-KR" altLang="en-US" sz="1000">
              <a:latin typeface="Arial"/>
              <a:cs typeface="Arial"/>
            </a:endParaRPr>
          </a:p>
          <a:p>
            <a:pPr>
              <a:defRPr lang="ko-KR" altLang="en-US"/>
            </a:pPr>
            <a:r>
              <a:rPr lang="ko-KR" altLang="en-US" sz="2000">
                <a:latin typeface="Arial"/>
                <a:cs typeface="Arial"/>
              </a:rPr>
              <a:t>    ▶</a:t>
            </a:r>
            <a:r>
              <a:rPr lang="en-US" altLang="ko-KR" sz="2000">
                <a:latin typeface="Arial"/>
                <a:cs typeface="Arial"/>
                <a:hlinkClick r:id="rId2"/>
              </a:rPr>
              <a:t>https:</a:t>
            </a:r>
            <a:r>
              <a:rPr lang="ko-KR" altLang="en-US" sz="2000">
                <a:latin typeface="Arial"/>
                <a:cs typeface="Arial"/>
                <a:hlinkClick r:id="rId2"/>
              </a:rPr>
              <a:t>/</a:t>
            </a:r>
            <a:r>
              <a:rPr lang="en-US" altLang="ko-KR" sz="2000">
                <a:latin typeface="Arial"/>
                <a:cs typeface="Arial"/>
                <a:hlinkClick r:id="rId2"/>
              </a:rPr>
              <a:t>/github.com/moondada125/YS</a:t>
            </a:r>
            <a:endParaRPr lang="en-US" altLang="ko-KR" sz="2000">
              <a:latin typeface="Arial"/>
              <a:cs typeface="Arial"/>
            </a:endParaRPr>
          </a:p>
          <a:p>
            <a:pPr>
              <a:defRPr lang="ko-KR" altLang="en-US"/>
            </a:pPr>
            <a:endParaRPr lang="en-US" altLang="ko-KR">
              <a:latin typeface="Arial"/>
              <a:cs typeface="Arial"/>
            </a:endParaRPr>
          </a:p>
          <a:p>
            <a:pPr>
              <a:defRPr lang="ko-KR" altLang="en-US"/>
            </a:pPr>
            <a:endParaRPr lang="en-US" altLang="ko-KR">
              <a:latin typeface="Arial"/>
              <a:cs typeface="Arial"/>
            </a:endParaRPr>
          </a:p>
          <a:p>
            <a:pPr>
              <a:defRPr lang="ko-KR" altLang="en-US"/>
            </a:pPr>
            <a:r>
              <a:rPr lang="ko-KR" altLang="en-US" sz="2500">
                <a:latin typeface="Arial"/>
                <a:cs typeface="Arial"/>
              </a:rPr>
              <a:t>◆ 팀원별 </a:t>
            </a:r>
            <a:r>
              <a:rPr lang="en-US" altLang="ko-KR" sz="2500">
                <a:latin typeface="Arial"/>
                <a:cs typeface="Arial"/>
              </a:rPr>
              <a:t>GitHub ID</a:t>
            </a:r>
            <a:endParaRPr lang="en-US" altLang="ko-KR" sz="2500">
              <a:latin typeface="Arial"/>
              <a:cs typeface="Arial"/>
            </a:endParaRPr>
          </a:p>
          <a:p>
            <a:pPr>
              <a:defRPr lang="ko-KR" altLang="en-US"/>
            </a:pPr>
            <a:endParaRPr lang="en-US" altLang="ko-KR" sz="1000">
              <a:latin typeface="Arial"/>
              <a:cs typeface="Arial"/>
            </a:endParaRPr>
          </a:p>
          <a:p>
            <a:pPr>
              <a:defRPr lang="ko-KR" altLang="en-US"/>
            </a:pPr>
            <a:r>
              <a:rPr lang="en-US" altLang="ko-KR" sz="2000">
                <a:latin typeface="Arial"/>
                <a:cs typeface="Arial"/>
              </a:rPr>
              <a:t>    </a:t>
            </a:r>
            <a:r>
              <a:rPr lang="ko-KR" altLang="en-US" sz="2000">
                <a:latin typeface="Arial"/>
                <a:cs typeface="Arial"/>
              </a:rPr>
              <a:t>▶팀장 : 백승범</a:t>
            </a:r>
            <a:endParaRPr lang="ko-KR" altLang="en-US" sz="2000">
              <a:latin typeface="Arial"/>
              <a:cs typeface="Arial"/>
            </a:endParaRPr>
          </a:p>
          <a:p>
            <a:pPr>
              <a:defRPr lang="ko-KR" altLang="en-US"/>
            </a:pPr>
            <a:r>
              <a:rPr lang="ko-KR" altLang="en-US" sz="2000">
                <a:latin typeface="Arial"/>
                <a:cs typeface="Arial"/>
              </a:rPr>
              <a:t>        ▷</a:t>
            </a:r>
            <a:r>
              <a:rPr lang="en-US" altLang="ko-KR" sz="2000">
                <a:latin typeface="Arial"/>
                <a:cs typeface="Arial"/>
              </a:rPr>
              <a:t>ID : 123tmd123</a:t>
            </a:r>
            <a:endParaRPr lang="en-US" altLang="ko-KR" sz="2000">
              <a:latin typeface="Arial"/>
              <a:cs typeface="Arial"/>
            </a:endParaRPr>
          </a:p>
          <a:p>
            <a:pPr>
              <a:defRPr lang="ko-KR" altLang="en-US"/>
            </a:pPr>
            <a:endParaRPr lang="en-US" altLang="ko-KR" sz="2000">
              <a:latin typeface="Arial"/>
              <a:cs typeface="Arial"/>
            </a:endParaRPr>
          </a:p>
          <a:p>
            <a:pPr>
              <a:defRPr lang="ko-KR" altLang="en-US"/>
            </a:pPr>
            <a:r>
              <a:rPr lang="en-US" altLang="ko-KR" sz="2000">
                <a:latin typeface="Arial"/>
                <a:cs typeface="Arial"/>
              </a:rPr>
              <a:t>    </a:t>
            </a:r>
            <a:r>
              <a:rPr lang="ko-KR" altLang="en-US" sz="2000">
                <a:latin typeface="Arial"/>
                <a:cs typeface="Arial"/>
              </a:rPr>
              <a:t>▶팀원 : 김용휘</a:t>
            </a:r>
            <a:endParaRPr lang="ko-KR" altLang="en-US" sz="2000">
              <a:latin typeface="Arial"/>
              <a:cs typeface="Arial"/>
            </a:endParaRPr>
          </a:p>
          <a:p>
            <a:pPr>
              <a:defRPr lang="ko-KR" altLang="en-US"/>
            </a:pPr>
            <a:r>
              <a:rPr lang="ko-KR" altLang="en-US" sz="2000">
                <a:latin typeface="Arial"/>
                <a:cs typeface="Arial"/>
              </a:rPr>
              <a:t>        ▷</a:t>
            </a:r>
            <a:r>
              <a:rPr lang="en-US" altLang="ko-KR" sz="2000">
                <a:latin typeface="Arial"/>
                <a:cs typeface="Arial"/>
              </a:rPr>
              <a:t>ID : moondada125</a:t>
            </a:r>
            <a:endParaRPr lang="en-US" altLang="ko-KR" sz="20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개발 방법</a:t>
            </a:r>
            <a:endParaRPr lang="ko-KR" altLang="en-US"/>
          </a:p>
        </p:txBody>
      </p:sp>
      <p:pic>
        <p:nvPicPr>
          <p:cNvPr id="14" name="Picture 2" descr="C:\Users\김우빈\Desktop\%B4%EB%C0%FCJAVA%C7п%F83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048164" y="2575872"/>
            <a:ext cx="2634224" cy="1434682"/>
          </a:xfrm>
          <a:prstGeom prst="rect">
            <a:avLst/>
          </a:prstGeom>
          <a:noFill/>
        </p:spPr>
      </p:pic>
      <p:pic>
        <p:nvPicPr>
          <p:cNvPr id="16" name="Picture 2" descr="C:\Users\백승범\Desktop\말똥가리\파이썬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036143" y="3995848"/>
            <a:ext cx="1522311" cy="1772420"/>
          </a:xfrm>
          <a:prstGeom prst="rect">
            <a:avLst/>
          </a:prstGeom>
          <a:noFill/>
        </p:spPr>
      </p:pic>
      <p:pic>
        <p:nvPicPr>
          <p:cNvPr id="5122" name="Picture 2" descr="C:\Users\백승범\Desktop\말똥가리\파이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809332" y="2340058"/>
            <a:ext cx="1326893" cy="1670496"/>
          </a:xfrm>
          <a:prstGeom prst="rect">
            <a:avLst/>
          </a:prstGeom>
          <a:noFill/>
        </p:spPr>
      </p:pic>
      <p:pic>
        <p:nvPicPr>
          <p:cNvPr id="3074" name="Picture 2" descr="C:\Users\백승범\Desktop\말똥가리\C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557633" y="3982664"/>
            <a:ext cx="1331792" cy="136815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706578" y="1808820"/>
            <a:ext cx="4225462" cy="3932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/>
              <a:t>라즈베리파이</a:t>
            </a:r>
            <a:endParaRPr lang="ko-KR" altLang="en-US"/>
          </a:p>
          <a:p>
            <a:pPr lvl="0">
              <a:defRPr lang="ko-KR" altLang="en-US"/>
            </a:pPr>
            <a:r>
              <a:rPr lang="en-US" altLang="ko-KR"/>
              <a:t>hardware</a:t>
            </a:r>
            <a:endParaRPr lang="en-US" altLang="ko-KR"/>
          </a:p>
          <a:p>
            <a:pPr marL="285750" indent="-285750">
              <a:buFont typeface="Wingdings"/>
              <a:buChar char="§"/>
              <a:defRPr lang="ko-KR" altLang="en-US"/>
            </a:pPr>
            <a:r>
              <a:rPr lang="ko-KR" altLang="en-US"/>
              <a:t>아두이노 모듈을 사용하여 구현</a:t>
            </a:r>
            <a:endParaRPr lang="ko-KR" altLang="en-US"/>
          </a:p>
          <a:p>
            <a:pPr marL="285750" indent="-285750">
              <a:buFont typeface="Wingdings"/>
              <a:buChar char="§"/>
              <a:defRPr lang="ko-KR" altLang="en-US"/>
            </a:pPr>
            <a:r>
              <a:rPr lang="en-US" altLang="ko-KR"/>
              <a:t>C</a:t>
            </a:r>
            <a:r>
              <a:rPr lang="ko-KR" altLang="en-US"/>
              <a:t>언어와 파이썬을 사용</a:t>
            </a:r>
            <a:endParaRPr lang="ko-KR" altLang="en-US"/>
          </a:p>
          <a:p>
            <a:pPr marL="285750" indent="-285750">
              <a:buFont typeface="Wingdings"/>
              <a:buChar char="§"/>
              <a:defRPr lang="ko-KR" altLang="en-US"/>
            </a:pPr>
            <a:r>
              <a:rPr lang="ko-KR" altLang="en-US"/>
              <a:t>라즈베리파이의 터미널에서 개발</a:t>
            </a:r>
            <a:endParaRPr lang="ko-KR" altLang="en-US"/>
          </a:p>
          <a:p>
            <a:pPr lvl="0">
              <a:defRPr lang="ko-KR" altLang="en-US"/>
            </a:pPr>
            <a:endParaRPr lang="en-US" altLang="ko-KR"/>
          </a:p>
          <a:p>
            <a:pPr lvl="0">
              <a:defRPr lang="ko-KR" altLang="en-US"/>
            </a:pPr>
            <a:r>
              <a:rPr lang="en-US" altLang="ko-KR"/>
              <a:t>Web</a:t>
            </a:r>
            <a:endParaRPr lang="en-US" altLang="ko-KR"/>
          </a:p>
          <a:p>
            <a:pPr marL="285750" indent="-285750">
              <a:buFont typeface="Wingdings"/>
              <a:buChar char="§"/>
              <a:defRPr lang="ko-KR" altLang="en-US"/>
            </a:pPr>
            <a:r>
              <a:rPr lang="en-US" altLang="ko-KR"/>
              <a:t>Webiopi</a:t>
            </a:r>
            <a:r>
              <a:rPr lang="ko-KR" altLang="en-US"/>
              <a:t>에서 할당</a:t>
            </a:r>
            <a:r>
              <a:rPr lang="en-US" altLang="ko-KR"/>
              <a:t> </a:t>
            </a:r>
            <a:r>
              <a:rPr lang="ko-KR" altLang="en-US"/>
              <a:t>받은 주소를 사용</a:t>
            </a:r>
            <a:endParaRPr lang="ko-KR" altLang="en-US"/>
          </a:p>
          <a:p>
            <a:pPr marL="285750" indent="-285750">
              <a:buFont typeface="Wingdings"/>
              <a:buChar char="§"/>
              <a:defRPr lang="ko-KR" altLang="en-US"/>
            </a:pPr>
            <a:r>
              <a:rPr lang="en-US" altLang="ko-KR"/>
              <a:t>JSP</a:t>
            </a:r>
            <a:r>
              <a:rPr lang="ko-KR" altLang="en-US"/>
              <a:t>를 이용하여 버튼  및 </a:t>
            </a:r>
            <a:r>
              <a:rPr lang="en-US" altLang="ko-KR"/>
              <a:t>UI</a:t>
            </a:r>
            <a:r>
              <a:rPr lang="ko-KR" altLang="en-US"/>
              <a:t>구현</a:t>
            </a:r>
            <a:endParaRPr lang="ko-KR" altLang="en-US"/>
          </a:p>
          <a:p>
            <a:pPr lvl="0">
              <a:defRPr lang="ko-KR" altLang="en-US"/>
            </a:pPr>
            <a:r>
              <a:rPr lang="en-US" altLang="ko-KR"/>
              <a:t>    HTML </a:t>
            </a:r>
            <a:r>
              <a:rPr lang="ko-KR" altLang="en-US"/>
              <a:t>사용</a:t>
            </a:r>
            <a:endParaRPr lang="ko-KR" altLang="en-US"/>
          </a:p>
          <a:p>
            <a:pPr lvl="0">
              <a:defRPr lang="ko-KR" altLang="en-US"/>
            </a:pPr>
            <a:endParaRPr lang="en-US" altLang="ko-KR"/>
          </a:p>
          <a:p>
            <a:pPr lvl="0">
              <a:defRPr lang="ko-KR" altLang="en-US"/>
            </a:pPr>
            <a:r>
              <a:rPr lang="en-US" altLang="ko-KR"/>
              <a:t>Server</a:t>
            </a:r>
            <a:endParaRPr lang="en-US" altLang="ko-KR"/>
          </a:p>
          <a:p>
            <a:pPr marL="285750" indent="-285750">
              <a:buFont typeface="Wingdings"/>
              <a:buChar char="§"/>
              <a:defRPr lang="ko-KR" altLang="en-US"/>
            </a:pPr>
            <a:r>
              <a:rPr lang="en-US" altLang="ko-KR"/>
              <a:t>Webiopi</a:t>
            </a:r>
            <a:r>
              <a:rPr lang="ko-KR" altLang="en-US"/>
              <a:t>를 사용하여 서버 구축</a:t>
            </a:r>
            <a:endParaRPr lang="ko-KR" altLang="en-US"/>
          </a:p>
          <a:p>
            <a:pPr lvl="0">
              <a:defRPr lang="ko-KR" altLang="en-US"/>
            </a:pP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데모 세트장 구조</a:t>
            </a:r>
            <a:endParaRPr lang="ko-KR" altLang="en-US"/>
          </a:p>
        </p:txBody>
      </p:sp>
      <p:sp>
        <p:nvSpPr>
          <p:cNvPr id="4" name="액자 3"/>
          <p:cNvSpPr/>
          <p:nvPr/>
        </p:nvSpPr>
        <p:spPr>
          <a:xfrm>
            <a:off x="1727684" y="2060848"/>
            <a:ext cx="6444716" cy="4032447"/>
          </a:xfrm>
          <a:prstGeom prst="frame">
            <a:avLst>
              <a:gd name="adj1" fmla="val 142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8582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812360" y="3537012"/>
            <a:ext cx="307275" cy="135304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8582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185890" y="5190883"/>
            <a:ext cx="326349" cy="32634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8582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16453" y="2132856"/>
            <a:ext cx="3763659" cy="324036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8582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83868" y="2852936"/>
            <a:ext cx="720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커튼</a:t>
            </a:r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3743908" y="2492896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cxnSp>
        <p:nvCxnSpPr>
          <p:cNvPr id="28" name="직선 화살표 연결선 27"/>
          <p:cNvCxnSpPr/>
          <p:nvPr/>
        </p:nvCxnSpPr>
        <p:spPr>
          <a:xfrm>
            <a:off x="7557382" y="4509120"/>
            <a:ext cx="32822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6714985" y="4324454"/>
            <a:ext cx="969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도어락</a:t>
            </a:r>
            <a:endParaRPr lang="ko-KR" altLang="en-US"/>
          </a:p>
        </p:txBody>
      </p:sp>
      <p:cxnSp>
        <p:nvCxnSpPr>
          <p:cNvPr id="33" name="직선 화살표 연결선 32"/>
          <p:cNvCxnSpPr/>
          <p:nvPr/>
        </p:nvCxnSpPr>
        <p:spPr>
          <a:xfrm flipH="1" flipV="1">
            <a:off x="8424428" y="5592947"/>
            <a:ext cx="376567" cy="3120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8302474" y="5877272"/>
            <a:ext cx="969158" cy="367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카메라</a:t>
            </a: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172400" y="4866847"/>
            <a:ext cx="324036" cy="324036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8582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8402684" y="4459406"/>
            <a:ext cx="188282" cy="3143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8197864" y="3753036"/>
            <a:ext cx="874636" cy="643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/>
              <a:t>초음파센서</a:t>
            </a:r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835696" y="1700808"/>
            <a:ext cx="432047" cy="432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8582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 flipH="1">
            <a:off x="2321284" y="1737683"/>
            <a:ext cx="306500" cy="1571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2672100" y="1414517"/>
            <a:ext cx="8746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/>
              <a:t>조도 센서</a:t>
            </a:r>
            <a:endParaRPr lang="ko-KR" altLang="en-US"/>
          </a:p>
        </p:txBody>
      </p:sp>
      <p:pic>
        <p:nvPicPr>
          <p:cNvPr id="36" name="Picture 3" descr="C:\Users\백승범\Desktop\말똥가리\B+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75756" y="3840247"/>
            <a:ext cx="2163030" cy="1460961"/>
          </a:xfrm>
          <a:prstGeom prst="rect">
            <a:avLst/>
          </a:prstGeom>
          <a:noFill/>
        </p:spPr>
      </p:pic>
      <p:pic>
        <p:nvPicPr>
          <p:cNvPr id="38" name="Picture 2" descr="C:\Users\백승범\Desktop\말똥가리\ㄴㅇㅁㄴㅇ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 rot="14536352">
            <a:off x="1832533" y="4739279"/>
            <a:ext cx="468052" cy="452595"/>
          </a:xfrm>
          <a:prstGeom prst="rect">
            <a:avLst/>
          </a:prstGeom>
          <a:noFill/>
        </p:spPr>
      </p:pic>
      <p:sp>
        <p:nvSpPr>
          <p:cNvPr id="7" name="타원 6"/>
          <p:cNvSpPr/>
          <p:nvPr/>
        </p:nvSpPr>
        <p:spPr>
          <a:xfrm>
            <a:off x="5616116" y="3068960"/>
            <a:ext cx="498780" cy="448783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8582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 flipH="1">
            <a:off x="6173660" y="3293351"/>
            <a:ext cx="432048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6605708" y="3108686"/>
            <a:ext cx="648072" cy="366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전구</a:t>
            </a:r>
            <a:endParaRPr lang="ko-KR" altLang="en-US"/>
          </a:p>
        </p:txBody>
      </p:sp>
      <p:sp>
        <p:nvSpPr>
          <p:cNvPr id="40" name="번개 74"/>
          <p:cNvSpPr/>
          <p:nvPr/>
        </p:nvSpPr>
        <p:spPr>
          <a:xfrm rot="17959696">
            <a:off x="4754800" y="3810675"/>
            <a:ext cx="824950" cy="406539"/>
          </a:xfrm>
          <a:prstGeom prst="lightningBolt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755804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pic>
        <p:nvPicPr>
          <p:cNvPr id="44" name="Picture 2" descr="C:\Users\김우빈\Desktop\smartphone-call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23528" y="5049180"/>
            <a:ext cx="1382820" cy="1383069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45" name="Picture 2" descr="C:\Users\백승범\Desktop\말똥가리\ㄴㅇㅁㄴㅇ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 rot="2237430">
            <a:off x="1494405" y="5180709"/>
            <a:ext cx="468052" cy="45259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업무분담</a:t>
            </a:r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4238931"/>
              </p:ext>
            </p:extLst>
          </p:nvPr>
        </p:nvGraphicFramePr>
        <p:xfrm>
          <a:off x="1331640" y="1556792"/>
          <a:ext cx="6624736" cy="4608512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075347"/>
                <a:gridCol w="2845459"/>
                <a:gridCol w="2703930"/>
              </a:tblGrid>
              <a:tr h="424384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sz="15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백승범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2000" b="1" dirty="0">
                          <a:solidFill>
                            <a:schemeClr val="tx1"/>
                          </a:solidFill>
                        </a:rPr>
                        <a:t>김용휘</a:t>
                      </a:r>
                    </a:p>
                  </a:txBody>
                  <a:tcPr anchor="ctr"/>
                </a:tc>
              </a:tr>
              <a:tr h="104603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 b="1" dirty="0"/>
                        <a:t>자료수집</a:t>
                      </a:r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Tx/>
                        <a:buNone/>
                        <a:defRPr lang="ko-KR" altLang="en-US"/>
                      </a:pPr>
                      <a:r>
                        <a:rPr lang="ko-KR" altLang="en-US" sz="1300" b="1" baseline="0" dirty="0" smtClean="0">
                          <a:solidFill>
                            <a:schemeClr val="dk1"/>
                          </a:solidFill>
                        </a:rPr>
                        <a:t>사용할 하드웨어에  대해조사</a:t>
                      </a:r>
                      <a:endParaRPr lang="en-US" altLang="ko-KR" sz="1300" b="1" baseline="0" dirty="0" smtClean="0">
                        <a:solidFill>
                          <a:schemeClr val="dk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300" b="1" dirty="0" smtClean="0"/>
                        <a:t>UI</a:t>
                      </a:r>
                      <a:r>
                        <a:rPr lang="ko-KR" altLang="en-US" sz="1300" b="1" dirty="0" smtClean="0"/>
                        <a:t>표시</a:t>
                      </a:r>
                      <a:r>
                        <a:rPr lang="ko-KR" altLang="en-US" sz="1300" b="1" baseline="0" dirty="0" smtClean="0"/>
                        <a:t> 방식에 대해 조사</a:t>
                      </a:r>
                      <a:endParaRPr lang="en-US" altLang="ko-KR" sz="1300" b="1" dirty="0" smtClean="0"/>
                    </a:p>
                  </a:txBody>
                  <a:tcPr anchor="ctr"/>
                </a:tc>
              </a:tr>
              <a:tr h="104603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 b="1" dirty="0"/>
                        <a:t>설  계</a:t>
                      </a:r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사용할 하드웨어의 구조 설계</a:t>
                      </a:r>
                      <a:endParaRPr lang="en-US" altLang="ko-KR" sz="13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defRPr lang="ko-KR" altLang="en-US"/>
                      </a:pPr>
                      <a:r>
                        <a:rPr lang="ko-KR" altLang="en-US" sz="1300" b="1" dirty="0" err="1" smtClean="0">
                          <a:solidFill>
                            <a:schemeClr val="tx1"/>
                          </a:solidFill>
                        </a:rPr>
                        <a:t>라즈베리파이에서의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3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defRPr lang="ko-KR" altLang="en-US"/>
                      </a:pP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코드 및 연동 방식 설계</a:t>
                      </a:r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버튼의 객체생성</a:t>
                      </a:r>
                      <a:endParaRPr lang="en-US" altLang="ko-KR" sz="13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defRPr lang="ko-KR" altLang="en-US"/>
                      </a:pP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및 </a:t>
                      </a:r>
                      <a:r>
                        <a:rPr lang="en-US" altLang="ko-KR" sz="1300" b="1" dirty="0" smtClean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sz="1300" b="1" baseline="0" dirty="0" smtClean="0">
                          <a:solidFill>
                            <a:schemeClr val="tx1"/>
                          </a:solidFill>
                        </a:rPr>
                        <a:t>위치 설계</a:t>
                      </a:r>
                      <a:endParaRPr lang="en-US" altLang="ko-KR" sz="13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104603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 b="1" dirty="0"/>
                        <a:t>구  현</a:t>
                      </a:r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 b="1" dirty="0" err="1" smtClean="0">
                          <a:solidFill>
                            <a:schemeClr val="tx1"/>
                          </a:solidFill>
                        </a:rPr>
                        <a:t>라즈베리파이의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n-US" altLang="ko-KR" sz="13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defRPr lang="ko-KR" altLang="en-US"/>
                      </a:pP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하드웨어  장치의</a:t>
                      </a:r>
                      <a:endParaRPr lang="en-US" altLang="ko-KR" sz="13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defRPr lang="ko-KR" altLang="en-US"/>
                      </a:pPr>
                      <a:r>
                        <a:rPr lang="ko-KR" altLang="en-US" sz="1300" b="1" baseline="0" dirty="0" smtClean="0">
                          <a:solidFill>
                            <a:schemeClr val="tx1"/>
                          </a:solidFill>
                        </a:rPr>
                        <a:t>코드 및 동작 구현 </a:t>
                      </a:r>
                      <a:endParaRPr lang="en-US" altLang="ko-KR" sz="13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defRPr lang="ko-KR" altLang="en-US"/>
                      </a:pPr>
                      <a:r>
                        <a:rPr lang="ko-KR" altLang="en-US" sz="1300" b="1" baseline="0" dirty="0" smtClean="0">
                          <a:solidFill>
                            <a:schemeClr val="tx1"/>
                          </a:solidFill>
                        </a:rPr>
                        <a:t>서버 측 구현</a:t>
                      </a:r>
                      <a:endParaRPr lang="en-US" altLang="ko-KR" sz="13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버튼</a:t>
                      </a:r>
                      <a:r>
                        <a:rPr lang="ko-KR" altLang="en-US" sz="1300" b="1" baseline="0" dirty="0" smtClean="0">
                          <a:solidFill>
                            <a:schemeClr val="tx1"/>
                          </a:solidFill>
                        </a:rPr>
                        <a:t> 객체 구현 </a:t>
                      </a:r>
                      <a:endParaRPr lang="en-US" altLang="ko-KR" sz="13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defRPr lang="ko-KR" altLang="en-US"/>
                      </a:pPr>
                      <a:r>
                        <a:rPr lang="ko-KR" altLang="en-US" sz="1300" b="1" baseline="0" dirty="0" smtClean="0">
                          <a:solidFill>
                            <a:schemeClr val="tx1"/>
                          </a:solidFill>
                        </a:rPr>
                        <a:t>및 </a:t>
                      </a:r>
                      <a:r>
                        <a:rPr lang="en-US" altLang="ko-KR" sz="1300" b="1" baseline="0" dirty="0" smtClean="0">
                          <a:solidFill>
                            <a:schemeClr val="tx1"/>
                          </a:solidFill>
                        </a:rPr>
                        <a:t>UI </a:t>
                      </a:r>
                      <a:r>
                        <a:rPr lang="ko-KR" altLang="en-US" sz="1300" b="1" baseline="0" dirty="0" smtClean="0">
                          <a:solidFill>
                            <a:schemeClr val="tx1"/>
                          </a:solidFill>
                        </a:rPr>
                        <a:t>디자인  구현</a:t>
                      </a:r>
                      <a:endParaRPr lang="en-US" altLang="ko-KR" sz="13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defRPr lang="ko-KR" altLang="en-US"/>
                      </a:pPr>
                      <a:r>
                        <a:rPr lang="ko-KR" altLang="en-US" sz="1300" b="1" baseline="0" dirty="0" smtClean="0">
                          <a:solidFill>
                            <a:schemeClr val="tx1"/>
                          </a:solidFill>
                        </a:rPr>
                        <a:t>클라이언트  측 구현</a:t>
                      </a:r>
                      <a:endParaRPr lang="en-US" altLang="ko-KR" sz="1300" b="1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1046032">
                <a:tc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 b="1" dirty="0"/>
                        <a:t>테스트</a:t>
                      </a:r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r>
                        <a:rPr lang="ko-KR" altLang="en-US" sz="1300" b="1" dirty="0" err="1" smtClean="0">
                          <a:solidFill>
                            <a:schemeClr val="tx1"/>
                          </a:solidFill>
                        </a:rPr>
                        <a:t>스마트폰의</a:t>
                      </a: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  조작에  따른</a:t>
                      </a:r>
                      <a:r>
                        <a:rPr lang="ko-KR" altLang="en-US" sz="1300" b="1" baseline="0" dirty="0" smtClean="0">
                          <a:solidFill>
                            <a:schemeClr val="tx1"/>
                          </a:solidFill>
                        </a:rPr>
                        <a:t> 하드웨어 장치들의  제어  테스트</a:t>
                      </a:r>
                      <a:endParaRPr lang="en-US" altLang="ko-KR" sz="1300" b="1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defRPr lang="ko-KR" altLang="en-US"/>
                      </a:pPr>
                      <a:r>
                        <a:rPr lang="ko-KR" altLang="en-US" sz="1300" b="1" dirty="0" smtClean="0">
                          <a:solidFill>
                            <a:schemeClr val="tx1"/>
                          </a:solidFill>
                        </a:rPr>
                        <a:t>센서에</a:t>
                      </a:r>
                      <a:r>
                        <a:rPr lang="ko-KR" altLang="en-US" sz="1300" b="1" baseline="0" dirty="0" smtClean="0">
                          <a:solidFill>
                            <a:schemeClr val="tx1"/>
                          </a:solidFill>
                        </a:rPr>
                        <a:t> 의한 자동제어 테스트</a:t>
                      </a:r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>
                        <a:defRPr lang="ko-KR" altLang="en-US"/>
                      </a:pPr>
                      <a:endParaRPr lang="ko-KR" altLang="en-US" sz="13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305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 algn="ctr">
              <a:defRPr lang="ko-KR" altLang="en-US"/>
            </a:pPr>
            <a:r>
              <a:rPr lang="ko-KR" altLang="en-US"/>
              <a:t>개발일정</a:t>
            </a:r>
            <a:endParaRPr lang="ko-KR" altLang="en-US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755576" y="1556792"/>
          <a:ext cx="7710320" cy="48605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8152"/>
                <a:gridCol w="3420380"/>
                <a:gridCol w="432048"/>
                <a:gridCol w="432048"/>
                <a:gridCol w="396044"/>
                <a:gridCol w="396044"/>
                <a:gridCol w="432048"/>
                <a:gridCol w="432048"/>
                <a:gridCol w="401508"/>
              </a:tblGrid>
              <a:tr h="39553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b="1"/>
                        <a:t>항목</a:t>
                      </a:r>
                      <a:endParaRPr lang="ko-KR" altLang="en-US" b="1"/>
                    </a:p>
                  </a:txBody>
                  <a:tcPr marL="91440" marR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b="1"/>
                        <a:t>추진 사항</a:t>
                      </a:r>
                      <a:endParaRPr lang="ko-KR" altLang="en-US" b="1"/>
                    </a:p>
                  </a:txBody>
                  <a:tcPr marL="91440" marR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300" b="1"/>
                        <a:t>1</a:t>
                      </a:r>
                      <a:endParaRPr lang="ko-KR" altLang="en-US" sz="1300" b="1"/>
                    </a:p>
                  </a:txBody>
                  <a:tcPr marL="91440" marR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300" b="1"/>
                        <a:t>2</a:t>
                      </a:r>
                      <a:endParaRPr lang="ko-KR" altLang="en-US" sz="1300" b="1"/>
                    </a:p>
                  </a:txBody>
                  <a:tcPr marL="91440" marR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300" b="1"/>
                        <a:t>3</a:t>
                      </a:r>
                      <a:endParaRPr lang="ko-KR" altLang="en-US" sz="1300" b="1"/>
                    </a:p>
                  </a:txBody>
                  <a:tcPr marL="91440" marR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300" b="1"/>
                        <a:t>4</a:t>
                      </a:r>
                      <a:endParaRPr lang="ko-KR" altLang="en-US" sz="1300" b="1"/>
                    </a:p>
                  </a:txBody>
                  <a:tcPr marL="91440" marR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300" b="1"/>
                        <a:t>5</a:t>
                      </a:r>
                      <a:endParaRPr lang="ko-KR" altLang="en-US" sz="1300" b="1"/>
                    </a:p>
                  </a:txBody>
                  <a:tcPr marL="91440" marR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300" b="1"/>
                        <a:t>6</a:t>
                      </a:r>
                      <a:endParaRPr lang="ko-KR" altLang="en-US" sz="1300" b="1"/>
                    </a:p>
                  </a:txBody>
                  <a:tcPr marL="91440" marR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300" b="1"/>
                        <a:t>7</a:t>
                      </a:r>
                      <a:endParaRPr lang="ko-KR" altLang="en-US" sz="1300" b="1"/>
                    </a:p>
                  </a:txBody>
                  <a:tcPr marL="91440" marR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106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300"/>
                        <a:t>하드웨어 조사</a:t>
                      </a:r>
                      <a:endParaRPr lang="ko-KR" altLang="en-US" sz="13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 lang="ko-KR" altLang="en-US"/>
                      </a:pPr>
                      <a:r>
                        <a:rPr lang="ko-KR" altLang="en-US" sz="1300"/>
                        <a:t>- 구현할 기능에 맞는 하드웨어 조사</a:t>
                      </a:r>
                      <a:endParaRPr lang="ko-KR" altLang="en-US" sz="13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56424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300"/>
                        <a:t>시스템 설계</a:t>
                      </a:r>
                      <a:endParaRPr lang="ko-KR" altLang="en-US" sz="13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buNone/>
                        <a:defRPr lang="ko-KR" altLang="en-US"/>
                      </a:pPr>
                      <a:r>
                        <a:rPr lang="en-US" altLang="ko-KR" sz="1300"/>
                        <a:t>- </a:t>
                      </a:r>
                      <a:r>
                        <a:rPr lang="ko-KR" altLang="en-US" sz="1300"/>
                        <a:t>스마트폰 </a:t>
                      </a:r>
                      <a:r>
                        <a:rPr lang="en-US" altLang="ko-KR" sz="1300"/>
                        <a:t>UI</a:t>
                      </a:r>
                      <a:r>
                        <a:rPr lang="ko-KR" altLang="en-US" sz="1300"/>
                        <a:t> 설계 및 사용할 함수 선택</a:t>
                      </a:r>
                      <a:endParaRPr lang="ko-KR" altLang="en-US" sz="13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2583819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300"/>
                        <a:t>구현</a:t>
                      </a:r>
                      <a:endParaRPr lang="ko-KR" altLang="en-US" sz="13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buChar char="-"/>
                        <a:defRPr lang="ko-KR" altLang="en-US"/>
                      </a:pPr>
                      <a:r>
                        <a:rPr lang="ko-KR" altLang="en-US" sz="1300"/>
                        <a:t> 도어락 구현</a:t>
                      </a:r>
                      <a:r>
                        <a:rPr lang="en-US" altLang="ko-KR" sz="1300"/>
                        <a:t>, </a:t>
                      </a:r>
                      <a:r>
                        <a:rPr lang="ko-KR" altLang="en-US" sz="1300"/>
                        <a:t>전등 구현</a:t>
                      </a:r>
                      <a:endParaRPr lang="ko-KR" altLang="en-US" sz="1300"/>
                    </a:p>
                    <a:p>
                      <a:pPr algn="l" latinLnBrk="1">
                        <a:buChar char="-"/>
                        <a:defRPr lang="ko-KR" altLang="en-US"/>
                      </a:pPr>
                      <a:endParaRPr lang="ko-KR" altLang="en-US" sz="1300"/>
                    </a:p>
                    <a:p>
                      <a:pPr algn="l" latinLnBrk="1">
                        <a:buChar char="-"/>
                        <a:defRPr lang="ko-KR" altLang="en-US"/>
                      </a:pPr>
                      <a:r>
                        <a:rPr lang="ko-KR" altLang="en-US" sz="1300"/>
                        <a:t> 커튼 구현 및 조도 센서와 결합</a:t>
                      </a:r>
                      <a:endParaRPr lang="ko-KR" altLang="en-US" sz="1300"/>
                    </a:p>
                    <a:p>
                      <a:pPr algn="l" latinLnBrk="1">
                        <a:buChar char="-"/>
                        <a:defRPr lang="ko-KR" altLang="en-US"/>
                      </a:pPr>
                      <a:endParaRPr lang="ko-KR" altLang="en-US" sz="1300"/>
                    </a:p>
                    <a:p>
                      <a:pPr algn="l" latinLnBrk="1">
                        <a:buNone/>
                        <a:defRPr lang="ko-KR" altLang="en-US"/>
                      </a:pPr>
                      <a:r>
                        <a:rPr lang="en-US" altLang="ko-KR" sz="1300"/>
                        <a:t>-</a:t>
                      </a:r>
                      <a:r>
                        <a:rPr lang="ko-KR" altLang="en-US" sz="1300"/>
                        <a:t> 카메라 구현 </a:t>
                      </a:r>
                      <a:endParaRPr lang="ko-KR" altLang="en-US" sz="1300"/>
                    </a:p>
                    <a:p>
                      <a:pPr algn="l" latinLnBrk="1">
                        <a:buNone/>
                        <a:defRPr lang="ko-KR" altLang="en-US"/>
                      </a:pPr>
                      <a:endParaRPr lang="ko-KR" altLang="en-US" sz="1300"/>
                    </a:p>
                    <a:p>
                      <a:pPr algn="l" latinLnBrk="1">
                        <a:buNone/>
                        <a:defRPr lang="ko-KR" altLang="en-US"/>
                      </a:pPr>
                      <a:r>
                        <a:rPr lang="ko-KR" altLang="en-US" sz="1300"/>
                        <a:t>- 카메라와 초음파 센서를 결합 구현</a:t>
                      </a:r>
                      <a:endParaRPr lang="ko-KR" altLang="en-US" sz="1300"/>
                    </a:p>
                    <a:p>
                      <a:pPr algn="l" latinLnBrk="1">
                        <a:buNone/>
                        <a:defRPr lang="ko-KR" altLang="en-US"/>
                      </a:pPr>
                      <a:endParaRPr lang="ko-KR" altLang="en-US" sz="1300"/>
                    </a:p>
                    <a:p>
                      <a:pPr algn="l" latinLnBrk="1">
                        <a:buNone/>
                        <a:defRPr lang="ko-KR" altLang="en-US"/>
                      </a:pPr>
                      <a:r>
                        <a:rPr lang="ko-KR" altLang="en-US" sz="1300"/>
                        <a:t>- </a:t>
                      </a:r>
                      <a:r>
                        <a:rPr lang="ko-KR" altLang="en-US" sz="1200"/>
                        <a:t>와이파이로 만든 것들과 라즈베리파이 연동</a:t>
                      </a:r>
                      <a:endParaRPr lang="ko-KR" altLang="en-US" sz="1200"/>
                    </a:p>
                    <a:p>
                      <a:pPr algn="l" latinLnBrk="1">
                        <a:buNone/>
                        <a:defRPr lang="ko-KR" altLang="en-US"/>
                      </a:pPr>
                      <a:endParaRPr lang="ko-KR" altLang="en-US" sz="1300"/>
                    </a:p>
                    <a:p>
                      <a:pPr algn="l" latinLnBrk="1">
                        <a:buNone/>
                        <a:defRPr lang="ko-KR" altLang="en-US"/>
                      </a:pPr>
                      <a:r>
                        <a:rPr lang="ko-KR" altLang="en-US" sz="1300"/>
                        <a:t>- 스마트폰 </a:t>
                      </a:r>
                      <a:r>
                        <a:rPr lang="en-US" altLang="ko-KR" sz="1300"/>
                        <a:t>UI</a:t>
                      </a:r>
                      <a:r>
                        <a:rPr lang="ko-KR" altLang="en-US" sz="1300"/>
                        <a:t> 제작 및 만든 것들과 연동</a:t>
                      </a:r>
                      <a:endParaRPr lang="ko-KR" altLang="en-US" sz="13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95587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300"/>
                        <a:t>데모 및 수정</a:t>
                      </a:r>
                      <a:endParaRPr lang="ko-KR" altLang="en-US" sz="13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buChar char="-"/>
                        <a:defRPr lang="ko-KR" altLang="en-US"/>
                      </a:pPr>
                      <a:r>
                        <a:rPr lang="en-US" altLang="ko-KR" sz="1300"/>
                        <a:t> </a:t>
                      </a:r>
                      <a:r>
                        <a:rPr lang="ko-KR" altLang="en-US" sz="1300"/>
                        <a:t>데모 기능 테스트</a:t>
                      </a:r>
                      <a:endParaRPr lang="ko-KR" altLang="en-US" sz="1300"/>
                    </a:p>
                    <a:p>
                      <a:pPr algn="l" latinLnBrk="1">
                        <a:buChar char="-"/>
                        <a:defRPr lang="ko-KR" altLang="en-US"/>
                      </a:pPr>
                      <a:endParaRPr lang="en-US" altLang="ko-KR" sz="1300"/>
                    </a:p>
                    <a:p>
                      <a:pPr algn="l" latinLnBrk="1">
                        <a:buChar char="-"/>
                        <a:defRPr lang="ko-KR" altLang="en-US"/>
                      </a:pPr>
                      <a:r>
                        <a:rPr lang="ko-KR" altLang="en-US" sz="1300"/>
                        <a:t> 버그 및 오류 수정</a:t>
                      </a:r>
                      <a:endParaRPr lang="ko-KR" altLang="en-US" sz="13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5544108" y="2060848"/>
            <a:ext cx="684076" cy="1440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58145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60132" y="2528900"/>
            <a:ext cx="648072" cy="1440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31328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20172" y="3104964"/>
            <a:ext cx="684076" cy="1440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31328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336196" y="3501008"/>
            <a:ext cx="828092" cy="1440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31328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16216" y="3861048"/>
            <a:ext cx="792088" cy="1440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31328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04248" y="4293096"/>
            <a:ext cx="684076" cy="1440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31328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588224" y="4745023"/>
            <a:ext cx="1171246" cy="1440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31328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32340" y="5733256"/>
            <a:ext cx="828092" cy="1440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31328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380312" y="5136098"/>
            <a:ext cx="936104" cy="16511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31328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32340" y="6093296"/>
            <a:ext cx="828092" cy="1440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0535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참고문헌</a:t>
            </a:r>
            <a:endParaRPr lang="ko-KR" altLang="en-US"/>
          </a:p>
        </p:txBody>
      </p:sp>
      <p:sp>
        <p:nvSpPr>
          <p:cNvPr id="6" name=""/>
          <p:cNvSpPr txBox="1"/>
          <p:nvPr/>
        </p:nvSpPr>
        <p:spPr>
          <a:xfrm>
            <a:off x="1691680" y="2204864"/>
            <a:ext cx="6048672" cy="3348372"/>
          </a:xfrm>
          <a:prstGeom prst="rect">
            <a:avLst/>
          </a:prstGeom>
        </p:spPr>
        <p:txBody>
          <a:bodyPr wrap="square"/>
          <a:p>
            <a:pPr>
              <a:defRPr lang="ko-KR" altLang="en-US"/>
            </a:pPr>
            <a:r>
              <a:rPr lang="ko-KR" altLang="en-US">
                <a:latin typeface="Arial"/>
                <a:cs typeface="Arial"/>
              </a:rPr>
              <a:t>사물인터넷을 품은 라즈베리파이</a:t>
            </a:r>
            <a:endParaRPr lang="ko-KR" altLang="en-US">
              <a:latin typeface="Arial"/>
              <a:cs typeface="Arial"/>
            </a:endParaRPr>
          </a:p>
          <a:p>
            <a:pPr>
              <a:defRPr lang="ko-KR" altLang="en-US"/>
            </a:pPr>
            <a:r>
              <a:rPr lang="ko-KR" altLang="en-US">
                <a:latin typeface="Arial"/>
                <a:cs typeface="Arial"/>
              </a:rPr>
              <a:t>출판사 :</a:t>
            </a:r>
            <a:r>
              <a:rPr lang="en-US" altLang="ko-KR">
                <a:latin typeface="Arial"/>
                <a:cs typeface="Arial"/>
              </a:rPr>
              <a:t> </a:t>
            </a:r>
            <a:r>
              <a:rPr lang="ko-KR" altLang="en-US">
                <a:latin typeface="Arial"/>
                <a:cs typeface="Arial"/>
              </a:rPr>
              <a:t>제이펍, 저자 : 김성우, 출판일 2016.01.25</a:t>
            </a:r>
            <a:endParaRPr lang="ko-KR" altLang="en-US">
              <a:latin typeface="Arial"/>
              <a:cs typeface="Arial"/>
            </a:endParaRPr>
          </a:p>
          <a:p>
            <a:pPr>
              <a:defRPr lang="ko-KR" altLang="en-US"/>
            </a:pPr>
            <a:endParaRPr lang="ko-KR" altLang="en-US">
              <a:latin typeface="Arial"/>
              <a:cs typeface="Arial"/>
            </a:endParaRPr>
          </a:p>
          <a:p>
            <a:pPr>
              <a:defRPr lang="ko-KR" altLang="en-US"/>
            </a:pPr>
            <a:r>
              <a:rPr lang="ko-KR" altLang="en-US">
                <a:latin typeface="Arial"/>
                <a:cs typeface="Arial"/>
              </a:rPr>
              <a:t>손에 잡히는 라즈베리파이</a:t>
            </a:r>
            <a:endParaRPr lang="ko-KR" altLang="en-US">
              <a:latin typeface="Arial"/>
              <a:cs typeface="Arial"/>
            </a:endParaRPr>
          </a:p>
          <a:p>
            <a:pPr>
              <a:defRPr lang="ko-KR" altLang="en-US"/>
            </a:pPr>
            <a:r>
              <a:rPr lang="ko-KR" altLang="en-US">
                <a:latin typeface="Arial"/>
                <a:cs typeface="Arial"/>
              </a:rPr>
              <a:t>출판사 : 인사이트, 저자 : 매트 리처드슨, 숀 월리스, 출판일 : 2015.09.15, 황주선 역</a:t>
            </a:r>
            <a:endParaRPr lang="ko-KR" altLang="en-US">
              <a:latin typeface="Arial"/>
              <a:cs typeface="Arial"/>
            </a:endParaRPr>
          </a:p>
          <a:p>
            <a:pPr>
              <a:defRPr lang="ko-KR" altLang="en-US"/>
            </a:pPr>
            <a:endParaRPr lang="ko-KR" altLang="en-US">
              <a:latin typeface="Arial"/>
              <a:cs typeface="Arial"/>
            </a:endParaRPr>
          </a:p>
          <a:p>
            <a:pPr>
              <a:defRPr lang="ko-KR" altLang="en-US"/>
            </a:pPr>
            <a:r>
              <a:rPr lang="ko-KR" altLang="en-US">
                <a:latin typeface="Arial"/>
                <a:cs typeface="Arial"/>
              </a:rPr>
              <a:t>카페 파이 피씨</a:t>
            </a:r>
            <a:endParaRPr lang="ko-KR" altLang="en-US">
              <a:latin typeface="Arial"/>
              <a:cs typeface="Arial"/>
            </a:endParaRPr>
          </a:p>
          <a:p>
            <a:pPr>
              <a:defRPr lang="ko-KR" altLang="en-US"/>
            </a:pPr>
            <a:r>
              <a:rPr lang="ko-KR" altLang="en-US">
                <a:latin typeface="Arial"/>
                <a:cs typeface="Arial"/>
                <a:hlinkClick r:id="rId2"/>
              </a:rPr>
              <a:t>http://cafe.naver.com/pipc</a:t>
            </a:r>
            <a:endParaRPr lang="ko-KR" altLang="en-US">
              <a:latin typeface="Arial"/>
              <a:cs typeface="Arial"/>
            </a:endParaRPr>
          </a:p>
          <a:p>
            <a:pPr>
              <a:defRPr lang="ko-KR" altLang="en-US"/>
            </a:pPr>
            <a:endParaRPr lang="ko-KR" altLang="en-US">
              <a:latin typeface="Arial"/>
              <a:cs typeface="Arial"/>
            </a:endParaRPr>
          </a:p>
          <a:p>
            <a:pPr>
              <a:defRPr lang="ko-KR" altLang="en-US"/>
            </a:pPr>
            <a:r>
              <a:rPr lang="ko-KR" altLang="en-US">
                <a:latin typeface="Arial"/>
                <a:cs typeface="Arial"/>
              </a:rPr>
              <a:t>산딸기 마을</a:t>
            </a:r>
            <a:endParaRPr lang="ko-KR" altLang="en-US">
              <a:latin typeface="Arial"/>
              <a:cs typeface="Arial"/>
            </a:endParaRPr>
          </a:p>
          <a:p>
            <a:pPr>
              <a:defRPr lang="ko-KR" altLang="en-US"/>
            </a:pPr>
            <a:r>
              <a:rPr lang="ko-KR" altLang="en-US">
                <a:latin typeface="Arial"/>
                <a:cs typeface="Arial"/>
                <a:hlinkClick r:id="rId3"/>
              </a:rPr>
              <a:t>http://www.rasplay.org/</a:t>
            </a:r>
            <a:endParaRPr lang="ko-KR" altLang="en-US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2708920"/>
            <a:ext cx="79928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 smtClean="0">
                <a:solidFill>
                  <a:schemeClr val="accent6">
                    <a:lumMod val="75000"/>
                  </a:schemeClr>
                </a:solidFill>
              </a:rPr>
              <a:t>Thank you for watching our PPT</a:t>
            </a:r>
            <a:endParaRPr lang="ko-KR" altLang="en-US" sz="7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26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istrator\Desktop\dsfasfdf.JP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79223" y="1881848"/>
            <a:ext cx="3312368" cy="2992461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987824" y="1592796"/>
            <a:ext cx="5904656" cy="3386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7200" b="1">
                <a:solidFill>
                  <a:schemeClr val="accent6">
                    <a:lumMod val="75000"/>
                  </a:schemeClr>
                </a:solidFill>
              </a:rPr>
              <a:t>Question</a:t>
            </a:r>
            <a:endParaRPr lang="en-US" altLang="ko-KR" sz="7200" b="1">
              <a:solidFill>
                <a:schemeClr val="accent6">
                  <a:lumMod val="75000"/>
                </a:schemeClr>
              </a:solidFill>
            </a:endParaRPr>
          </a:p>
          <a:p>
            <a:pPr algn="ctr">
              <a:defRPr lang="ko-KR" altLang="en-US"/>
            </a:pPr>
            <a:r>
              <a:rPr lang="en-US" altLang="ko-KR" sz="7200" b="1">
                <a:solidFill>
                  <a:schemeClr val="accent6">
                    <a:lumMod val="75000"/>
                  </a:schemeClr>
                </a:solidFill>
              </a:rPr>
              <a:t>&amp;</a:t>
            </a:r>
            <a:endParaRPr lang="en-US" altLang="ko-KR" sz="7200" b="1">
              <a:solidFill>
                <a:schemeClr val="accent6">
                  <a:lumMod val="75000"/>
                </a:schemeClr>
              </a:solidFill>
            </a:endParaRPr>
          </a:p>
          <a:p>
            <a:pPr algn="ctr">
              <a:defRPr lang="ko-KR" altLang="en-US"/>
            </a:pPr>
            <a:r>
              <a:rPr lang="en-US" altLang="ko-KR" sz="7200" b="1">
                <a:solidFill>
                  <a:schemeClr val="accent6">
                    <a:lumMod val="75000"/>
                  </a:schemeClr>
                </a:solidFill>
              </a:rPr>
              <a:t>Answer</a:t>
            </a:r>
            <a:endParaRPr lang="ko-KR" altLang="en-US" sz="7200" b="1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099" name=""/>
          <p:cNvSpPr txBox="1"/>
          <p:nvPr/>
        </p:nvSpPr>
        <p:spPr>
          <a:xfrm>
            <a:off x="1799692" y="5265204"/>
            <a:ext cx="5220580" cy="504056"/>
          </a:xfrm>
          <a:prstGeom prst="rect">
            <a:avLst/>
          </a:prstGeom>
        </p:spPr>
        <p:txBody>
          <a:bodyPr wrap="square"/>
          <a:p>
            <a:pPr algn="ctr">
              <a:defRPr lang="ko-KR" altLang="en-US"/>
            </a:pPr>
            <a:r>
              <a:rPr lang="en-US" altLang="ko-KR"/>
              <a:t>https://github.com/moondada125/YS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모서리가 둥근 직사각형 44"/>
          <p:cNvSpPr/>
          <p:nvPr/>
        </p:nvSpPr>
        <p:spPr>
          <a:xfrm>
            <a:off x="6384532" y="5373216"/>
            <a:ext cx="1872208" cy="972108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500">
                <a:solidFill>
                  <a:schemeClr val="tx1"/>
                </a:solidFill>
              </a:rPr>
              <a:t>카메라 :</a:t>
            </a:r>
            <a:endParaRPr lang="ko-KR" altLang="en-US" sz="1500">
              <a:solidFill>
                <a:schemeClr val="tx1"/>
              </a:solidFill>
            </a:endParaRPr>
          </a:p>
          <a:p>
            <a:pPr algn="ctr">
              <a:defRPr lang="ko-KR" altLang="en-US"/>
            </a:pPr>
            <a:r>
              <a:rPr lang="ko-KR" altLang="en-US" sz="1500">
                <a:solidFill>
                  <a:schemeClr val="tx1"/>
                </a:solidFill>
              </a:rPr>
              <a:t>초음파 센서와 사용</a:t>
            </a:r>
            <a:r>
              <a:rPr lang="en-US" altLang="ko-KR" sz="1500">
                <a:solidFill>
                  <a:schemeClr val="tx1"/>
                </a:solidFill>
              </a:rPr>
              <a:t>.</a:t>
            </a:r>
            <a:endParaRPr lang="en-US" altLang="ko-KR" sz="1500">
              <a:solidFill>
                <a:schemeClr val="tx1"/>
              </a:solidFill>
            </a:endParaRPr>
          </a:p>
          <a:p>
            <a:pPr algn="ctr">
              <a:defRPr lang="ko-KR" altLang="en-US"/>
            </a:pPr>
            <a:r>
              <a:rPr lang="ko-KR" altLang="en-US" sz="1500">
                <a:solidFill>
                  <a:schemeClr val="tx1"/>
                </a:solidFill>
              </a:rPr>
              <a:t>대상은 스마트폰으로 확인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4980376" y="5373216"/>
            <a:ext cx="1368152" cy="1008112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500">
                <a:solidFill>
                  <a:schemeClr val="tx1"/>
                </a:solidFill>
              </a:rPr>
              <a:t>커튼 :</a:t>
            </a:r>
            <a:endParaRPr lang="ko-KR" altLang="en-US" sz="1500">
              <a:solidFill>
                <a:schemeClr val="tx1"/>
              </a:solidFill>
            </a:endParaRPr>
          </a:p>
          <a:p>
            <a:pPr algn="ctr">
              <a:defRPr lang="ko-KR" altLang="en-US"/>
            </a:pPr>
            <a:r>
              <a:rPr lang="ko-KR" altLang="en-US" sz="1500">
                <a:solidFill>
                  <a:schemeClr val="tx1"/>
                </a:solidFill>
              </a:rPr>
              <a:t>조도 센서, 모터로 올림, 내림 제어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4572000" y="1581299"/>
            <a:ext cx="1884540" cy="840543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500">
                <a:solidFill>
                  <a:schemeClr val="tx1"/>
                </a:solidFill>
              </a:rPr>
              <a:t>도어락 : 스마트폰을 통한 열고 닫기 제어</a:t>
            </a:r>
            <a:endParaRPr lang="ko-KR" altLang="en-US" sz="1500">
              <a:solidFill>
                <a:schemeClr val="tx1"/>
              </a:solidFill>
            </a:endParaRPr>
          </a:p>
        </p:txBody>
      </p:sp>
      <p:pic>
        <p:nvPicPr>
          <p:cNvPr id="1030" name="Picture 6" descr="C:\Users\백승범\Desktop\말똥가리\도어락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453631" y="2452936"/>
            <a:ext cx="1979624" cy="1336104"/>
          </a:xfrm>
          <a:prstGeom prst="rect">
            <a:avLst/>
          </a:prstGeom>
          <a:noFill/>
        </p:spPr>
      </p:pic>
      <p:pic>
        <p:nvPicPr>
          <p:cNvPr id="1031" name="Picture 7" descr="C:\Users\백승범\Desktop\말똥가리\커튼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014376" y="3768747"/>
            <a:ext cx="1370156" cy="1584176"/>
          </a:xfrm>
          <a:prstGeom prst="rect">
            <a:avLst/>
          </a:prstGeom>
          <a:noFill/>
        </p:spPr>
      </p:pic>
      <p:pic>
        <p:nvPicPr>
          <p:cNvPr id="1035" name="Picture 11" descr="C:\Users\백승범\Desktop\말똥가리\카메라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418532" y="3804751"/>
            <a:ext cx="1908212" cy="1548172"/>
          </a:xfrm>
          <a:prstGeom prst="rect">
            <a:avLst/>
          </a:prstGeom>
          <a:noFill/>
        </p:spPr>
      </p:pic>
      <p:sp>
        <p:nvSpPr>
          <p:cNvPr id="48" name="모서리가 둥근 직사각형 47"/>
          <p:cNvSpPr/>
          <p:nvPr/>
        </p:nvSpPr>
        <p:spPr>
          <a:xfrm>
            <a:off x="6458123" y="1628800"/>
            <a:ext cx="1366569" cy="792088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500">
                <a:solidFill>
                  <a:schemeClr val="tx1"/>
                </a:solidFill>
              </a:rPr>
              <a:t>전등</a:t>
            </a:r>
            <a:r>
              <a:rPr lang="en-US" altLang="ko-KR" sz="1500">
                <a:solidFill>
                  <a:schemeClr val="tx1"/>
                </a:solidFill>
              </a:rPr>
              <a:t> :</a:t>
            </a:r>
            <a:endParaRPr lang="en-US" altLang="ko-KR" sz="1500">
              <a:solidFill>
                <a:schemeClr val="tx1"/>
              </a:solidFill>
            </a:endParaRPr>
          </a:p>
          <a:p>
            <a:pPr algn="ctr">
              <a:defRPr lang="ko-KR" altLang="en-US"/>
            </a:pPr>
            <a:r>
              <a:rPr lang="en-US" altLang="ko-KR" sz="1500">
                <a:solidFill>
                  <a:schemeClr val="tx1"/>
                </a:solidFill>
              </a:rPr>
              <a:t>키거나 끄</a:t>
            </a:r>
            <a:r>
              <a:rPr lang="ko-KR" altLang="en-US" sz="1500">
                <a:solidFill>
                  <a:schemeClr val="tx1"/>
                </a:solidFill>
              </a:rPr>
              <a:t>기</a:t>
            </a:r>
            <a:r>
              <a:rPr lang="en-US" altLang="ko-KR" sz="1500">
                <a:solidFill>
                  <a:schemeClr val="tx1"/>
                </a:solidFill>
              </a:rPr>
              <a:t>, 밝</a:t>
            </a:r>
            <a:r>
              <a:rPr lang="ko-KR" altLang="en-US" sz="1500">
                <a:solidFill>
                  <a:schemeClr val="tx1"/>
                </a:solidFill>
              </a:rPr>
              <a:t>기</a:t>
            </a:r>
            <a:r>
              <a:rPr lang="en-US" altLang="ko-KR" sz="1500">
                <a:solidFill>
                  <a:schemeClr val="tx1"/>
                </a:solidFill>
              </a:rPr>
              <a:t> 제어</a:t>
            </a:r>
            <a:endParaRPr lang="ko-KR" altLang="en-US" sz="1500">
              <a:solidFill>
                <a:schemeClr val="tx1"/>
              </a:solidFill>
            </a:endParaRPr>
          </a:p>
        </p:txBody>
      </p:sp>
      <p:pic>
        <p:nvPicPr>
          <p:cNvPr id="1036" name="Picture 12" descr="C:\Users\백승범\Desktop\말똥가리\전등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454536" y="2471723"/>
            <a:ext cx="1368046" cy="1333028"/>
          </a:xfrm>
          <a:prstGeom prst="rect">
            <a:avLst/>
          </a:prstGeom>
          <a:noFill/>
        </p:spPr>
      </p:pic>
      <p:grpSp>
        <p:nvGrpSpPr>
          <p:cNvPr id="4100" name="그룹 4099"/>
          <p:cNvGrpSpPr/>
          <p:nvPr/>
        </p:nvGrpSpPr>
        <p:grpSpPr>
          <a:xfrm rot="0">
            <a:off x="1187624" y="2024844"/>
            <a:ext cx="1878034" cy="3816424"/>
            <a:chOff x="539552" y="1448780"/>
            <a:chExt cx="1878034" cy="3816424"/>
          </a:xfrm>
        </p:grpSpPr>
        <p:sp>
          <p:nvSpPr>
            <p:cNvPr id="51" name="모서리가 둥근 직사각형 50"/>
            <p:cNvSpPr/>
            <p:nvPr/>
          </p:nvSpPr>
          <p:spPr>
            <a:xfrm>
              <a:off x="539552" y="3969060"/>
              <a:ext cx="1872208" cy="1296144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1500">
                  <a:solidFill>
                    <a:schemeClr val="tx1"/>
                  </a:solidFill>
                </a:rPr>
                <a:t>스마트폰</a:t>
              </a:r>
              <a:endParaRPr lang="ko-KR" altLang="en-US" sz="1500">
                <a:solidFill>
                  <a:schemeClr val="tx1"/>
                </a:solidFill>
              </a:endParaRPr>
            </a:p>
            <a:p>
              <a:pPr algn="ctr">
                <a:defRPr lang="ko-KR" altLang="en-US"/>
              </a:pPr>
              <a:r>
                <a:rPr lang="ko-KR" altLang="en-US" sz="1500">
                  <a:solidFill>
                    <a:schemeClr val="tx1"/>
                  </a:solidFill>
                </a:rPr>
                <a:t> </a:t>
              </a:r>
              <a:r>
                <a:rPr lang="en-US" altLang="ko-KR" sz="1500">
                  <a:solidFill>
                    <a:schemeClr val="tx1"/>
                  </a:solidFill>
                </a:rPr>
                <a:t>UI</a:t>
              </a:r>
              <a:r>
                <a:rPr lang="ko-KR" altLang="en-US" sz="1500">
                  <a:solidFill>
                    <a:schemeClr val="tx1"/>
                  </a:solidFill>
                </a:rPr>
                <a:t> 제작과 라즈베리 파이 연결을 이용한</a:t>
              </a:r>
              <a:endParaRPr lang="ko-KR" altLang="en-US" sz="1500">
                <a:solidFill>
                  <a:schemeClr val="tx1"/>
                </a:solidFill>
              </a:endParaRPr>
            </a:p>
            <a:p>
              <a:pPr algn="ctr">
                <a:defRPr lang="ko-KR" altLang="en-US"/>
              </a:pPr>
              <a:r>
                <a:rPr lang="ko-KR" altLang="en-US" sz="1500">
                  <a:solidFill>
                    <a:schemeClr val="tx1"/>
                  </a:solidFill>
                </a:rPr>
                <a:t>사물 제어</a:t>
              </a:r>
              <a:endParaRPr lang="ko-KR" altLang="en-US" sz="1500">
                <a:solidFill>
                  <a:schemeClr val="tx1"/>
                </a:solidFill>
              </a:endParaRPr>
            </a:p>
          </p:txBody>
        </p:sp>
        <p:pic>
          <p:nvPicPr>
            <p:cNvPr id="18" name="Picture 2" descr="C:\Users\백승범\Desktop\말똥가리\스마트폰 보이스.PNG"/>
            <p:cNvPicPr>
              <a:picLocks noChangeAspect="1" noChangeArrowheads="1"/>
            </p:cNvPicPr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539552" y="1448780"/>
              <a:ext cx="1878034" cy="2474038"/>
            </a:xfrm>
            <a:prstGeom prst="rect">
              <a:avLst/>
            </a:prstGeom>
            <a:noFill/>
          </p:spPr>
        </p:pic>
      </p:grpSp>
      <p:sp>
        <p:nvSpPr>
          <p:cNvPr id="4102" name="Title 1"/>
          <p:cNvSpPr>
            <a:spLocks noGrp="1"/>
          </p:cNvSpPr>
          <p:nvPr>
            <p:ph type="title" idx="0"/>
          </p:nvPr>
        </p:nvSpPr>
        <p:spPr>
          <a:xfrm>
            <a:off x="533400" y="274638"/>
            <a:ext cx="8153400" cy="1020762"/>
          </a:xfrm>
        </p:spPr>
        <p:txBody>
          <a:bodyPr vert="horz" wrap="square" lIns="91440" tIns="45720" rIns="91440" bIns="45720" anchor="ctr" anchorCtr="0"/>
          <a:lstStyle/>
          <a:p>
            <a:pPr algn="ctr">
              <a:defRPr lang="ko-KR" altLang="en-US"/>
            </a:pPr>
            <a:r>
              <a:rPr lang="ko-KR" altLang="en-US"/>
              <a:t>개발 내용</a:t>
            </a:r>
            <a:endParaRPr lang="ko-KR" altLang="en-US"/>
          </a:p>
        </p:txBody>
      </p:sp>
      <p:pic>
        <p:nvPicPr>
          <p:cNvPr id="4103" name="Picture 2" descr="C:\Users\백승범\Desktop\말똥가리\ㄴㅇㅁㄴㅇ.PNG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 rot="5400000">
            <a:off x="3311860" y="3284984"/>
            <a:ext cx="893604" cy="86409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직사각형 2056"/>
          <p:cNvSpPr/>
          <p:nvPr/>
        </p:nvSpPr>
        <p:spPr>
          <a:xfrm>
            <a:off x="5004048" y="4293096"/>
            <a:ext cx="1728192" cy="72007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718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전체적 구조</a:t>
            </a:r>
          </a:p>
        </p:txBody>
      </p:sp>
      <p:pic>
        <p:nvPicPr>
          <p:cNvPr id="2050" name="Picture 2" descr="C:\Users\백승범\Desktop\말똥가리\스마트폰 보이스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3726" y="2786495"/>
            <a:ext cx="1303228" cy="1716814"/>
          </a:xfrm>
          <a:prstGeom prst="rect">
            <a:avLst/>
          </a:prstGeom>
          <a:noFill/>
        </p:spPr>
      </p:pic>
      <p:pic>
        <p:nvPicPr>
          <p:cNvPr id="2052" name="Picture 4" descr="C:\Users\백승범\Desktop\말똥가리\라즈베리파이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317198" y="3025108"/>
            <a:ext cx="1490092" cy="1412004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2015716" y="2672916"/>
            <a:ext cx="1113244" cy="365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b="1">
                <a:solidFill>
                  <a:schemeClr val="tx2"/>
                </a:solidFill>
              </a:rPr>
              <a:t>와이파이</a:t>
            </a:r>
          </a:p>
        </p:txBody>
      </p:sp>
      <p:pic>
        <p:nvPicPr>
          <p:cNvPr id="27" name="Picture 11" descr="C:\Users\백승범\Desktop\말똥가리\카메라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932040" y="1561653"/>
            <a:ext cx="1728192" cy="1129002"/>
          </a:xfrm>
          <a:prstGeom prst="rect">
            <a:avLst/>
          </a:prstGeom>
          <a:noFill/>
        </p:spPr>
      </p:pic>
      <p:pic>
        <p:nvPicPr>
          <p:cNvPr id="29" name="Picture 6" descr="C:\Users\백승범\Desktop\말똥가리\도어락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912260" y="3895369"/>
            <a:ext cx="1656184" cy="1117806"/>
          </a:xfrm>
          <a:prstGeom prst="rect">
            <a:avLst/>
          </a:prstGeom>
          <a:noFill/>
        </p:spPr>
      </p:pic>
      <p:pic>
        <p:nvPicPr>
          <p:cNvPr id="32" name="Picture 7" descr="C:\Users\백승범\Desktop\말똥가리\커튼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6859658" y="2443653"/>
            <a:ext cx="1170863" cy="1451716"/>
          </a:xfrm>
          <a:prstGeom prst="rect">
            <a:avLst/>
          </a:prstGeom>
          <a:noFill/>
        </p:spPr>
      </p:pic>
      <p:pic>
        <p:nvPicPr>
          <p:cNvPr id="24" name="Picture 2" descr="C:\Users\백승범\Desktop\말똥가리\ㄴㅇㅁㄴㅇ.PNG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994283" y="3176972"/>
            <a:ext cx="1101552" cy="1065176"/>
          </a:xfrm>
          <a:prstGeom prst="rect">
            <a:avLst/>
          </a:prstGeom>
          <a:noFill/>
        </p:spPr>
      </p:pic>
      <p:sp>
        <p:nvSpPr>
          <p:cNvPr id="2062" name="L 도형 2053"/>
          <p:cNvSpPr/>
          <p:nvPr/>
        </p:nvSpPr>
        <p:spPr>
          <a:xfrm rot="5380955">
            <a:off x="3898322" y="1962646"/>
            <a:ext cx="841709" cy="862099"/>
          </a:xfrm>
          <a:prstGeom prst="corner">
            <a:avLst>
              <a:gd name="adj1" fmla="val 10546"/>
              <a:gd name="adj2" fmla="val 9338"/>
            </a:avLst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4463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pic>
        <p:nvPicPr>
          <p:cNvPr id="2063" name="Picture 12" descr="C:\Users\백승범\Desktop\말똥가리\전등.PNG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5292588" y="5048691"/>
            <a:ext cx="1367644" cy="1332636"/>
          </a:xfrm>
          <a:prstGeom prst="rect">
            <a:avLst/>
          </a:prstGeom>
          <a:noFill/>
        </p:spPr>
      </p:pic>
      <p:sp>
        <p:nvSpPr>
          <p:cNvPr id="2065" name="L 도형 2053"/>
          <p:cNvSpPr/>
          <p:nvPr/>
        </p:nvSpPr>
        <p:spPr>
          <a:xfrm rot="21580955">
            <a:off x="3934985" y="4543765"/>
            <a:ext cx="1213083" cy="1191287"/>
          </a:xfrm>
          <a:prstGeom prst="corner">
            <a:avLst>
              <a:gd name="adj1" fmla="val 7250"/>
              <a:gd name="adj2" fmla="val 9338"/>
            </a:avLst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1823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2066" name="직사각형 2056"/>
          <p:cNvSpPr/>
          <p:nvPr/>
        </p:nvSpPr>
        <p:spPr>
          <a:xfrm>
            <a:off x="5040052" y="3176972"/>
            <a:ext cx="1692188" cy="72007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4463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153400" cy="1020762"/>
          </a:xfrm>
        </p:spPr>
        <p:txBody>
          <a:bodyPr/>
          <a:lstStyle/>
          <a:p>
            <a:pPr algn="ctr">
              <a:defRPr lang="ko-KR" altLang="en-US"/>
            </a:pPr>
            <a:r>
              <a:rPr lang="ko-KR" altLang="en-US"/>
              <a:t>하드웨어</a:t>
            </a:r>
          </a:p>
        </p:txBody>
      </p:sp>
      <p:pic>
        <p:nvPicPr>
          <p:cNvPr id="3075" name="Picture 3" descr="C:\Users\백승범\Desktop\말똥가리\B+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012995" y="4596354"/>
            <a:ext cx="2201924" cy="1487230"/>
          </a:xfrm>
          <a:prstGeom prst="rect">
            <a:avLst/>
          </a:prstGeom>
          <a:noFill/>
        </p:spPr>
      </p:pic>
      <p:pic>
        <p:nvPicPr>
          <p:cNvPr id="1027" name="Picture 3" descr="C:\Users\백승범\Desktop\말똥가리\라즈베리파이1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33160" y="1647920"/>
            <a:ext cx="4342016" cy="288127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362507" y="5833772"/>
            <a:ext cx="1620180" cy="36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와이파이 사용</a:t>
            </a:r>
            <a:endParaRPr lang="en-US" altLang="ko-KR"/>
          </a:p>
        </p:txBody>
      </p:sp>
      <p:pic>
        <p:nvPicPr>
          <p:cNvPr id="6146" name="Picture 2" descr="C:\Users\백승범\Desktop\말똥가리\ㄴㅇㅁㄴㅇ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470519" y="4570176"/>
            <a:ext cx="1235286" cy="1194494"/>
          </a:xfrm>
          <a:prstGeom prst="rect">
            <a:avLst/>
          </a:prstGeom>
          <a:noFill/>
        </p:spPr>
      </p:pic>
      <p:pic>
        <p:nvPicPr>
          <p:cNvPr id="1026" name="Picture 2" descr="C:\Users\백승범\Desktop\말똥가리\라즈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5640288" y="1624391"/>
            <a:ext cx="2244080" cy="3668837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카메라와 초음파 센서</a:t>
            </a:r>
          </a:p>
        </p:txBody>
      </p:sp>
      <p:pic>
        <p:nvPicPr>
          <p:cNvPr id="4098" name="Picture 2" descr="C:\Users\백승범\Desktop\말똥가리\카메라모듈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5656" y="1689032"/>
            <a:ext cx="2736304" cy="2568059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4572000" y="2301601"/>
            <a:ext cx="3260458" cy="1611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 b="1"/>
              <a:t>V2 8Megapixel</a:t>
            </a:r>
          </a:p>
          <a:p>
            <a:pPr lvl="0">
              <a:defRPr lang="ko-KR" altLang="en-US"/>
            </a:pPr>
            <a:r>
              <a:rPr lang="en-US" altLang="ko-KR" sz="2000" b="1">
                <a:solidFill>
                  <a:schemeClr val="tx2"/>
                </a:solidFill>
              </a:rPr>
              <a:t>800</a:t>
            </a:r>
            <a:r>
              <a:rPr lang="ko-KR" altLang="en-US" sz="2000" b="1">
                <a:solidFill>
                  <a:schemeClr val="tx2"/>
                </a:solidFill>
              </a:rPr>
              <a:t>만 화소</a:t>
            </a:r>
            <a:r>
              <a:rPr lang="en-US" altLang="ko-KR" sz="2000" b="1">
                <a:solidFill>
                  <a:schemeClr val="tx2"/>
                </a:solidFill>
              </a:rPr>
              <a:t> CSI interface</a:t>
            </a:r>
          </a:p>
          <a:p>
            <a:pPr lvl="0">
              <a:defRPr lang="ko-KR" altLang="en-US"/>
            </a:pPr>
            <a:endParaRPr lang="en-US" altLang="ko-KR" sz="2000" b="1">
              <a:solidFill>
                <a:schemeClr val="tx2"/>
              </a:solidFill>
            </a:endParaRPr>
          </a:p>
          <a:p>
            <a:pPr lvl="0">
              <a:defRPr lang="ko-KR" altLang="en-US"/>
            </a:pPr>
            <a:r>
              <a:rPr lang="ko-KR" altLang="en-US" sz="2000" b="1">
                <a:solidFill>
                  <a:schemeClr val="tx2"/>
                </a:solidFill>
              </a:rPr>
              <a:t>사진을 찍어서 </a:t>
            </a:r>
            <a:r>
              <a:rPr lang="en-US" altLang="ko-KR" sz="2000" b="1">
                <a:solidFill>
                  <a:schemeClr val="tx2"/>
                </a:solidFill>
              </a:rPr>
              <a:t>LCD</a:t>
            </a:r>
            <a:r>
              <a:rPr lang="ko-KR" altLang="en-US" sz="2000" b="1">
                <a:solidFill>
                  <a:schemeClr val="tx2"/>
                </a:solidFill>
              </a:rPr>
              <a:t>에 전송</a:t>
            </a:r>
          </a:p>
          <a:p>
            <a:pPr lvl="0">
              <a:defRPr lang="ko-KR" altLang="en-US"/>
            </a:pPr>
            <a:endParaRPr lang="ko-KR" altLang="en-US" sz="2000" b="1">
              <a:solidFill>
                <a:schemeClr val="tx2"/>
              </a:solidFill>
            </a:endParaRPr>
          </a:p>
        </p:txBody>
      </p:sp>
      <p:pic>
        <p:nvPicPr>
          <p:cNvPr id="4101" name="Picture 2" descr="C:\Users\백승범\Desktop\말똥가리\초음파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868144" y="4411762"/>
            <a:ext cx="2664296" cy="1717537"/>
          </a:xfrm>
          <a:prstGeom prst="rect">
            <a:avLst/>
          </a:prstGeom>
          <a:noFill/>
        </p:spPr>
      </p:pic>
      <p:sp>
        <p:nvSpPr>
          <p:cNvPr id="4108" name="TextBox 15"/>
          <p:cNvSpPr txBox="1"/>
          <p:nvPr/>
        </p:nvSpPr>
        <p:spPr>
          <a:xfrm>
            <a:off x="1475656" y="4537665"/>
            <a:ext cx="4428492" cy="1461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500" b="1"/>
              <a:t>초음파 센서 HC-SR04 / ULTRA SONIC SENSOR</a:t>
            </a:r>
          </a:p>
          <a:p>
            <a:pPr lvl="0">
              <a:defRPr lang="ko-KR" altLang="en-US"/>
            </a:pPr>
            <a:endParaRPr lang="en-US" altLang="ko-KR" sz="1500" b="1"/>
          </a:p>
          <a:p>
            <a:pPr lvl="0">
              <a:defRPr lang="ko-KR" altLang="en-US"/>
            </a:pPr>
            <a:r>
              <a:rPr lang="ko-KR" altLang="en-US" sz="1500" b="1"/>
              <a:t>작동 전압 :</a:t>
            </a:r>
            <a:r>
              <a:rPr lang="en-US" altLang="ko-KR" sz="1500" b="1"/>
              <a:t> DC 5V</a:t>
            </a:r>
          </a:p>
          <a:p>
            <a:pPr lvl="0">
              <a:defRPr lang="ko-KR" altLang="en-US"/>
            </a:pPr>
            <a:r>
              <a:rPr lang="en-US" altLang="ko-KR" sz="1500" b="1"/>
              <a:t>Min Range : 2cm</a:t>
            </a:r>
          </a:p>
          <a:p>
            <a:pPr lvl="0">
              <a:defRPr lang="ko-KR" altLang="en-US"/>
            </a:pPr>
            <a:r>
              <a:rPr lang="en-US" altLang="ko-KR" sz="1500" b="1"/>
              <a:t>Max Range : 4m</a:t>
            </a:r>
          </a:p>
          <a:p>
            <a:pPr lvl="0">
              <a:defRPr lang="ko-KR" altLang="en-US"/>
            </a:pPr>
            <a:endParaRPr lang="ko-KR" altLang="en-US" sz="1500" b="1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전등과 커튼</a:t>
            </a:r>
          </a:p>
        </p:txBody>
      </p:sp>
      <p:pic>
        <p:nvPicPr>
          <p:cNvPr id="5122" name="Picture 2" descr="C:\Users\백승범\Desktop\말똥가리\고휘도 LED 모듈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997762" y="4591836"/>
            <a:ext cx="2048759" cy="1872209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618043" y="5239515"/>
            <a:ext cx="3660504" cy="816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600" b="1"/>
              <a:t>전등 </a:t>
            </a:r>
            <a:r>
              <a:rPr lang="en-US" altLang="ko-KR" sz="1600" b="1"/>
              <a:t> </a:t>
            </a:r>
            <a:r>
              <a:rPr lang="ko-KR" altLang="en-US" sz="1600" b="1"/>
              <a:t>고휘도 </a:t>
            </a:r>
            <a:r>
              <a:rPr lang="en-US" altLang="ko-KR" sz="1600" b="1"/>
              <a:t>LED </a:t>
            </a:r>
          </a:p>
          <a:p>
            <a:pPr algn="ctr">
              <a:defRPr lang="ko-KR" altLang="en-US"/>
            </a:pPr>
            <a:r>
              <a:rPr lang="ko-KR" altLang="en-US" sz="1600" b="1"/>
              <a:t>플래쉬 모듈</a:t>
            </a:r>
          </a:p>
          <a:p>
            <a:pPr algn="ctr">
              <a:defRPr lang="ko-KR" altLang="en-US"/>
            </a:pPr>
            <a:r>
              <a:rPr lang="ko-KR" altLang="en-US" sz="1600" b="1">
                <a:solidFill>
                  <a:schemeClr val="tx2"/>
                </a:solidFill>
              </a:rPr>
              <a:t>밝기 조절 기능</a:t>
            </a:r>
            <a:endParaRPr lang="en-US" altLang="ko-KR" sz="1600" b="1">
              <a:solidFill>
                <a:schemeClr val="tx2"/>
              </a:solidFill>
            </a:endParaRPr>
          </a:p>
        </p:txBody>
      </p:sp>
      <p:pic>
        <p:nvPicPr>
          <p:cNvPr id="4" name="Picture 4" descr="C:\Users\백승범\Desktop\말똥가리\모듈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435553" y="4883968"/>
            <a:ext cx="1512168" cy="1542092"/>
          </a:xfrm>
          <a:prstGeom prst="rect">
            <a:avLst/>
          </a:prstGeom>
          <a:noFill/>
        </p:spPr>
      </p:pic>
      <p:pic>
        <p:nvPicPr>
          <p:cNvPr id="5126" name="Picture 6" descr="C:\Users\백승범\Desktop\말똥가리\커튼11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15613" y="1435205"/>
            <a:ext cx="3240360" cy="3173872"/>
          </a:xfrm>
          <a:prstGeom prst="rect">
            <a:avLst/>
          </a:prstGeom>
          <a:noFill/>
        </p:spPr>
      </p:pic>
      <p:sp>
        <p:nvSpPr>
          <p:cNvPr id="5" name="왼쪽 화살표 4"/>
          <p:cNvSpPr/>
          <p:nvPr/>
        </p:nvSpPr>
        <p:spPr>
          <a:xfrm>
            <a:off x="3931497" y="2007424"/>
            <a:ext cx="2520280" cy="355698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90000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accent1">
                  <a:lumMod val="75000"/>
                </a:schemeClr>
              </a:solidFill>
              <a:latin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51920" y="1657444"/>
            <a:ext cx="2671865" cy="367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b="1"/>
              <a:t>DC</a:t>
            </a:r>
            <a:r>
              <a:rPr lang="ko-KR" altLang="en-US" b="1"/>
              <a:t> 모터 장착</a:t>
            </a:r>
          </a:p>
        </p:txBody>
      </p:sp>
      <p:pic>
        <p:nvPicPr>
          <p:cNvPr id="2050" name="Picture 2" descr="C:\Users\백승범\Desktop\말똥가리\조도센서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829364" y="3583619"/>
            <a:ext cx="1246692" cy="1057536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5763343" y="3630351"/>
            <a:ext cx="3125926" cy="634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dirty="0">
                <a:solidFill>
                  <a:schemeClr val="tx2"/>
                </a:solidFill>
              </a:rPr>
              <a:t>조도 센서</a:t>
            </a:r>
            <a:r>
              <a:rPr lang="en-US" altLang="ko-KR" b="1" dirty="0"/>
              <a:t> </a:t>
            </a:r>
            <a:r>
              <a:rPr lang="en-US" altLang="ko-KR" sz="1600" b="1" dirty="0"/>
              <a:t>TEMT6000</a:t>
            </a:r>
            <a:r>
              <a:rPr lang="en-US" altLang="ko-KR" b="1" dirty="0"/>
              <a:t> </a:t>
            </a:r>
          </a:p>
          <a:p>
            <a:pPr algn="ctr">
              <a:defRPr lang="ko-KR" altLang="en-US"/>
            </a:pPr>
            <a:r>
              <a:rPr lang="ko-KR" altLang="en-US" dirty="0">
                <a:solidFill>
                  <a:schemeClr val="tx2"/>
                </a:solidFill>
              </a:rPr>
              <a:t>밝기에 따라 자동으로 컨트롤</a:t>
            </a:r>
            <a:endParaRPr lang="en-US" altLang="ko-KR" dirty="0">
              <a:solidFill>
                <a:schemeClr val="tx2"/>
              </a:solidFill>
            </a:endParaRPr>
          </a:p>
        </p:txBody>
      </p:sp>
      <p:pic>
        <p:nvPicPr>
          <p:cNvPr id="5127" name="그림 512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516216" y="1726359"/>
            <a:ext cx="1620180" cy="15853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도어락과 모터 드라이버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6150" name="그림 614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99692" y="4329100"/>
            <a:ext cx="2052228" cy="1566685"/>
          </a:xfrm>
          <a:prstGeom prst="rect">
            <a:avLst/>
          </a:prstGeom>
        </p:spPr>
      </p:pic>
      <p:pic>
        <p:nvPicPr>
          <p:cNvPr id="6151" name="그림 615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55676" y="2024844"/>
            <a:ext cx="2088232" cy="1932038"/>
          </a:xfrm>
          <a:prstGeom prst="rect">
            <a:avLst/>
          </a:prstGeom>
        </p:spPr>
      </p:pic>
      <p:pic>
        <p:nvPicPr>
          <p:cNvPr id="6153" name="그림 615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47964" y="2034675"/>
            <a:ext cx="3492388" cy="1970388"/>
          </a:xfrm>
          <a:prstGeom prst="rect">
            <a:avLst/>
          </a:prstGeom>
        </p:spPr>
      </p:pic>
      <p:sp>
        <p:nvSpPr>
          <p:cNvPr id="6155" name="TextBox 15"/>
          <p:cNvSpPr txBox="1"/>
          <p:nvPr/>
        </p:nvSpPr>
        <p:spPr>
          <a:xfrm>
            <a:off x="4427984" y="4348914"/>
            <a:ext cx="2700300" cy="700266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2000" b="1">
                <a:solidFill>
                  <a:schemeClr val="tx2"/>
                </a:solidFill>
              </a:rPr>
              <a:t>모터와 연결하여</a:t>
            </a:r>
          </a:p>
          <a:p>
            <a:pPr lvl="0" algn="ctr">
              <a:defRPr lang="ko-KR" altLang="en-US"/>
            </a:pPr>
            <a:r>
              <a:rPr lang="ko-KR" altLang="en-US" sz="2000" b="1">
                <a:solidFill>
                  <a:schemeClr val="tx2"/>
                </a:solidFill>
              </a:rPr>
              <a:t>잠금 장치를 제어</a:t>
            </a:r>
          </a:p>
        </p:txBody>
      </p:sp>
      <p:cxnSp>
        <p:nvCxnSpPr>
          <p:cNvPr id="6156" name="직선 화살표 연결선 6155"/>
          <p:cNvCxnSpPr/>
          <p:nvPr/>
        </p:nvCxnSpPr>
        <p:spPr>
          <a:xfrm>
            <a:off x="3851920" y="5625244"/>
            <a:ext cx="44600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6157" name="TextBox 15"/>
          <p:cNvSpPr txBox="1"/>
          <p:nvPr/>
        </p:nvSpPr>
        <p:spPr>
          <a:xfrm>
            <a:off x="4355976" y="5301208"/>
            <a:ext cx="1440160" cy="545237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500" b="1">
                <a:solidFill>
                  <a:schemeClr val="tx2"/>
                </a:solidFill>
              </a:rPr>
              <a:t>모터와 연결할</a:t>
            </a:r>
          </a:p>
          <a:p>
            <a:pPr lvl="0" algn="ctr">
              <a:defRPr lang="ko-KR" altLang="en-US"/>
            </a:pPr>
            <a:r>
              <a:rPr lang="ko-KR" altLang="en-US" sz="1500" b="1">
                <a:solidFill>
                  <a:schemeClr val="tx2"/>
                </a:solidFill>
              </a:rPr>
              <a:t>모터 드라이버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slightly_digital">
  <a:themeElements>
    <a:clrScheme name="Office 테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테마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None/>
          <a:defRPr kumimoji="0" lang="en-US" sz="1800" b="0" i="0" u="none" strike="noStrike" cap="none" normalizeH="0" baseline="0" smtClean="0">
            <a:solidFill>
              <a:schemeClr val="tx1"/>
            </a:solidFill>
            <a:latin typeface="Arial"/>
          </a:defRPr>
        </a:defPPr>
      </a:lstStyle>
    </a:spDef>
    <a:lnDef>
      <a:spPr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None/>
          <a:defRPr kumimoji="0" lang="en-US" sz="1800" b="0" i="0" u="none" strike="noStrike" cap="none" normalizeH="0" baseline="0" smtClean="0">
            <a:solidFill>
              <a:schemeClr val="tx1"/>
            </a:solidFill>
            <a:latin typeface="Arial"/>
          </a:defRPr>
        </a:defPPr>
      </a:lstStyle>
    </a:ln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636</ep:Words>
  <ep:PresentationFormat>화면 슬라이드 쇼(4:3)</ep:PresentationFormat>
  <ep:Paragraphs>205</ep:Paragraphs>
  <ep:Slides>39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ep:HeadingPairs>
  <ep:TitlesOfParts>
    <vt:vector size="40" baseType="lpstr">
      <vt:lpstr>slightly_digital</vt:lpstr>
      <vt:lpstr>2014152047 백승범 컴퓨터 공학과 2014154043 김용휘 컴퓨터 공학과</vt:lpstr>
      <vt:lpstr>목차</vt:lpstr>
      <vt:lpstr>IoT에 대한 사람들의 관심 증대</vt:lpstr>
      <vt:lpstr>개발 내용</vt:lpstr>
      <vt:lpstr>전체적 구조</vt:lpstr>
      <vt:lpstr>하드웨어</vt:lpstr>
      <vt:lpstr>카메라와 초음파 센서</vt:lpstr>
      <vt:lpstr>전등과 커튼</vt:lpstr>
      <vt:lpstr>도어락과 모터 드라이버</vt:lpstr>
      <vt:lpstr>환경설정</vt:lpstr>
      <vt:lpstr>초음파 센서</vt:lpstr>
      <vt:lpstr>초음파 센서</vt:lpstr>
      <vt:lpstr>UI 구성</vt:lpstr>
      <vt:lpstr>조절 버튼</vt:lpstr>
      <vt:lpstr>외출 시 상태확인</vt:lpstr>
      <vt:lpstr>시스템 수행 시나리오</vt:lpstr>
      <vt:lpstr>서버구조</vt:lpstr>
      <vt:lpstr>유스케이스 다이어그램</vt:lpstr>
      <vt:lpstr>카메라 작동 알고리즘</vt:lpstr>
      <vt:lpstr>커튼 자동제어 알고리즘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부품 구조</vt:lpstr>
      <vt:lpstr>개발 환경 (1)</vt:lpstr>
      <vt:lpstr>개발 환경 (1)</vt:lpstr>
      <vt:lpstr>개발 환경 (2)</vt:lpstr>
      <vt:lpstr>개발 방법</vt:lpstr>
      <vt:lpstr>데모 세트장 구조</vt:lpstr>
      <vt:lpstr>업무분담</vt:lpstr>
      <vt:lpstr>개발일정</vt:lpstr>
      <vt:lpstr>참고문헌</vt:lpstr>
      <vt:lpstr>슬라이드 38</vt:lpstr>
      <vt:lpstr>슬라이드 39</vt:lpstr>
    </vt:vector>
  </ep:TitlesOfParts>
  <ep:HyperlinkBase/>
  <ep:Application>Hancom Office Hanshow 2014</ep:Application>
  <ep:AppVersion>0901.0000.01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2015-05-07T10:07:09.000</dcterms:created>
  <dc:creator>Windows 사용자</dc:creator>
  <cp:lastModifiedBy>YongHwi</cp:lastModifiedBy>
  <dcterms:modified xsi:type="dcterms:W3CDTF">2017-02-20T03:40:46.241</dcterms:modified>
  <cp:revision>471</cp:revision>
  <dc:title>slightly digital</dc:title>
</cp:coreProperties>
</file>